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317" r:id="rId2"/>
    <p:sldId id="315" r:id="rId3"/>
    <p:sldId id="323" r:id="rId4"/>
    <p:sldId id="324" r:id="rId5"/>
    <p:sldId id="316" r:id="rId6"/>
    <p:sldId id="310" r:id="rId7"/>
    <p:sldId id="319" r:id="rId8"/>
    <p:sldId id="328" r:id="rId9"/>
    <p:sldId id="329" r:id="rId10"/>
    <p:sldId id="326" r:id="rId11"/>
    <p:sldId id="330" r:id="rId12"/>
    <p:sldId id="320" r:id="rId13"/>
    <p:sldId id="312" r:id="rId14"/>
    <p:sldId id="311" r:id="rId15"/>
    <p:sldId id="313" r:id="rId16"/>
    <p:sldId id="325" r:id="rId17"/>
    <p:sldId id="322" r:id="rId18"/>
    <p:sldId id="318" r:id="rId19"/>
  </p:sldIdLst>
  <p:sldSz cx="9144000" cy="5143500" type="screen16x9"/>
  <p:notesSz cx="6797675" cy="9926638"/>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A1"/>
    <a:srgbClr val="FF3399"/>
    <a:srgbClr val="E21A1A"/>
    <a:srgbClr val="394A58"/>
    <a:srgbClr val="A3A86B"/>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4155" autoAdjust="0"/>
  </p:normalViewPr>
  <p:slideViewPr>
    <p:cSldViewPr>
      <p:cViewPr>
        <p:scale>
          <a:sx n="100" d="100"/>
          <a:sy n="100" d="100"/>
        </p:scale>
        <p:origin x="-1620" y="-30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973" cy="495936"/>
          </a:xfrm>
          <a:prstGeom prst="rect">
            <a:avLst/>
          </a:prstGeom>
        </p:spPr>
        <p:txBody>
          <a:bodyPr vert="horz" lIns="91257" tIns="45629" rIns="91257" bIns="45629" rtlCol="0"/>
          <a:lstStyle>
            <a:lvl1pPr algn="l">
              <a:defRPr sz="1200">
                <a:latin typeface="Calibri" charset="0"/>
                <a:cs typeface="Arial" charset="0"/>
              </a:defRPr>
            </a:lvl1pPr>
          </a:lstStyle>
          <a:p>
            <a:pPr>
              <a:defRPr/>
            </a:pPr>
            <a:endParaRPr lang="ru-RU"/>
          </a:p>
        </p:txBody>
      </p:sp>
      <p:sp>
        <p:nvSpPr>
          <p:cNvPr id="3" name="Дата 2"/>
          <p:cNvSpPr>
            <a:spLocks noGrp="1"/>
          </p:cNvSpPr>
          <p:nvPr>
            <p:ph type="dt" sz="quarter" idx="1"/>
          </p:nvPr>
        </p:nvSpPr>
        <p:spPr>
          <a:xfrm>
            <a:off x="3851118" y="0"/>
            <a:ext cx="2944972" cy="495936"/>
          </a:xfrm>
          <a:prstGeom prst="rect">
            <a:avLst/>
          </a:prstGeom>
        </p:spPr>
        <p:txBody>
          <a:bodyPr vert="horz" lIns="91257" tIns="45629" rIns="91257" bIns="45629" rtlCol="0"/>
          <a:lstStyle>
            <a:lvl1pPr algn="r">
              <a:defRPr sz="1200">
                <a:latin typeface="Calibri" charset="0"/>
                <a:cs typeface="Arial" charset="0"/>
              </a:defRPr>
            </a:lvl1pPr>
          </a:lstStyle>
          <a:p>
            <a:pPr>
              <a:defRPr/>
            </a:pPr>
            <a:fld id="{2E95E1AE-60C1-456C-AA3E-8106194E2452}" type="datetimeFigureOut">
              <a:rPr lang="ru-RU"/>
              <a:pPr>
                <a:defRPr/>
              </a:pPr>
              <a:t>13.06.2019</a:t>
            </a:fld>
            <a:endParaRPr lang="ru-RU"/>
          </a:p>
        </p:txBody>
      </p:sp>
      <p:sp>
        <p:nvSpPr>
          <p:cNvPr id="4" name="Нижний колонтитул 3"/>
          <p:cNvSpPr>
            <a:spLocks noGrp="1"/>
          </p:cNvSpPr>
          <p:nvPr>
            <p:ph type="ftr" sz="quarter" idx="2"/>
          </p:nvPr>
        </p:nvSpPr>
        <p:spPr>
          <a:xfrm>
            <a:off x="0" y="9429118"/>
            <a:ext cx="2944973" cy="495935"/>
          </a:xfrm>
          <a:prstGeom prst="rect">
            <a:avLst/>
          </a:prstGeom>
        </p:spPr>
        <p:txBody>
          <a:bodyPr vert="horz" lIns="91257" tIns="45629" rIns="91257" bIns="45629" rtlCol="0" anchor="b"/>
          <a:lstStyle>
            <a:lvl1pPr algn="l">
              <a:defRPr sz="1200">
                <a:latin typeface="Calibri" charset="0"/>
                <a:cs typeface="Arial" charset="0"/>
              </a:defRPr>
            </a:lvl1pPr>
          </a:lstStyle>
          <a:p>
            <a:pPr>
              <a:defRPr/>
            </a:pPr>
            <a:endParaRPr lang="ru-RU"/>
          </a:p>
        </p:txBody>
      </p:sp>
      <p:sp>
        <p:nvSpPr>
          <p:cNvPr id="5" name="Номер слайда 4"/>
          <p:cNvSpPr>
            <a:spLocks noGrp="1"/>
          </p:cNvSpPr>
          <p:nvPr>
            <p:ph type="sldNum" sz="quarter" idx="3"/>
          </p:nvPr>
        </p:nvSpPr>
        <p:spPr>
          <a:xfrm>
            <a:off x="3851118" y="9429118"/>
            <a:ext cx="2944972" cy="495935"/>
          </a:xfrm>
          <a:prstGeom prst="rect">
            <a:avLst/>
          </a:prstGeom>
        </p:spPr>
        <p:txBody>
          <a:bodyPr vert="horz" lIns="91257" tIns="45629" rIns="91257" bIns="45629" rtlCol="0" anchor="b"/>
          <a:lstStyle>
            <a:lvl1pPr algn="r">
              <a:defRPr sz="1200">
                <a:latin typeface="Calibri" charset="0"/>
                <a:cs typeface="Arial" charset="0"/>
              </a:defRPr>
            </a:lvl1pPr>
          </a:lstStyle>
          <a:p>
            <a:pPr>
              <a:defRPr/>
            </a:pPr>
            <a:fld id="{176B5244-DEA9-4139-AE8E-D139A1902B1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973" cy="495936"/>
          </a:xfrm>
          <a:prstGeom prst="rect">
            <a:avLst/>
          </a:prstGeom>
        </p:spPr>
        <p:txBody>
          <a:bodyPr vert="horz" lIns="91257" tIns="45629" rIns="91257" bIns="4562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1118" y="0"/>
            <a:ext cx="2944972" cy="495936"/>
          </a:xfrm>
          <a:prstGeom prst="rect">
            <a:avLst/>
          </a:prstGeom>
        </p:spPr>
        <p:txBody>
          <a:bodyPr vert="horz" lIns="91257" tIns="45629" rIns="91257" bIns="45629" rtlCol="0"/>
          <a:lstStyle>
            <a:lvl1pPr algn="r" fontAlgn="auto">
              <a:spcBef>
                <a:spcPts val="0"/>
              </a:spcBef>
              <a:spcAft>
                <a:spcPts val="0"/>
              </a:spcAft>
              <a:defRPr sz="1200">
                <a:latin typeface="+mn-lt"/>
                <a:cs typeface="+mn-cs"/>
              </a:defRPr>
            </a:lvl1pPr>
          </a:lstStyle>
          <a:p>
            <a:pPr>
              <a:defRPr/>
            </a:pPr>
            <a:fld id="{EC57A9A8-B031-4050-B115-82B8A37FF3FA}" type="datetimeFigureOut">
              <a:rPr lang="ru-RU"/>
              <a:pPr>
                <a:defRPr/>
              </a:pPr>
              <a:t>13.06.2019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57" tIns="45629" rIns="91257" bIns="45629" rtlCol="0" anchor="ctr"/>
          <a:lstStyle/>
          <a:p>
            <a:pPr lvl="0"/>
            <a:endParaRPr lang="ru-RU" noProof="0" smtClean="0"/>
          </a:p>
        </p:txBody>
      </p:sp>
      <p:sp>
        <p:nvSpPr>
          <p:cNvPr id="5" name="Заметки 4"/>
          <p:cNvSpPr>
            <a:spLocks noGrp="1"/>
          </p:cNvSpPr>
          <p:nvPr>
            <p:ph type="body" sz="quarter" idx="3"/>
          </p:nvPr>
        </p:nvSpPr>
        <p:spPr>
          <a:xfrm>
            <a:off x="679610" y="4715351"/>
            <a:ext cx="5438456" cy="4466591"/>
          </a:xfrm>
          <a:prstGeom prst="rect">
            <a:avLst/>
          </a:prstGeom>
        </p:spPr>
        <p:txBody>
          <a:bodyPr vert="horz" lIns="91257" tIns="45629" rIns="91257" bIns="45629"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118"/>
            <a:ext cx="2944973" cy="495935"/>
          </a:xfrm>
          <a:prstGeom prst="rect">
            <a:avLst/>
          </a:prstGeom>
        </p:spPr>
        <p:txBody>
          <a:bodyPr vert="horz" lIns="91257" tIns="45629" rIns="91257" bIns="4562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1118" y="9429118"/>
            <a:ext cx="2944972" cy="495935"/>
          </a:xfrm>
          <a:prstGeom prst="rect">
            <a:avLst/>
          </a:prstGeom>
        </p:spPr>
        <p:txBody>
          <a:bodyPr vert="horz" lIns="91257" tIns="45629" rIns="91257" bIns="45629" rtlCol="0" anchor="b"/>
          <a:lstStyle>
            <a:lvl1pPr algn="r" fontAlgn="auto">
              <a:spcBef>
                <a:spcPts val="0"/>
              </a:spcBef>
              <a:spcAft>
                <a:spcPts val="0"/>
              </a:spcAft>
              <a:defRPr sz="1200">
                <a:latin typeface="+mn-lt"/>
                <a:cs typeface="+mn-cs"/>
              </a:defRPr>
            </a:lvl1pPr>
          </a:lstStyle>
          <a:p>
            <a:pPr>
              <a:defRPr/>
            </a:pPr>
            <a:fld id="{9A9543F9-1B6D-4F9F-A605-62F66FC63C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88900" y="744538"/>
            <a:ext cx="6619875" cy="3724275"/>
          </a:xfrm>
          <a:noFill/>
          <a:ln>
            <a:solidFill>
              <a:srgbClr val="000000"/>
            </a:solidFill>
            <a:miter lim="800000"/>
            <a:headEnd/>
            <a:tailEnd/>
          </a:ln>
        </p:spPr>
      </p:sp>
      <p:sp>
        <p:nvSpPr>
          <p:cNvPr id="17411" name="Заметки 2"/>
          <p:cNvSpPr>
            <a:spLocks noGrp="1"/>
          </p:cNvSpPr>
          <p:nvPr>
            <p:ph type="body" idx="1"/>
          </p:nvPr>
        </p:nvSpPr>
        <p:spPr bwMode="auto">
          <a:xfrm>
            <a:off x="757233" y="4672571"/>
            <a:ext cx="5438457" cy="4466590"/>
          </a:xfrm>
          <a:noFill/>
        </p:spPr>
        <p:txBody>
          <a:bodyPr wrap="square" lIns="90775" tIns="45388" rIns="90775" bIns="45388" numCol="1" anchor="t" anchorCtr="0" compatLnSpc="1">
            <a:prstTxWarp prst="textNoShape">
              <a:avLst/>
            </a:prstTxWarp>
          </a:bodyPr>
          <a:lstStyle/>
          <a:p>
            <a:pPr eaLnBrk="1" hangingPunct="1">
              <a:spcBef>
                <a:spcPct val="0"/>
              </a:spcBef>
            </a:pPr>
            <a:endParaRPr lang="ru-RU" smtClean="0"/>
          </a:p>
        </p:txBody>
      </p:sp>
      <p:sp>
        <p:nvSpPr>
          <p:cNvPr id="17412" name="Номер слайда 3"/>
          <p:cNvSpPr txBox="1">
            <a:spLocks noGrp="1"/>
          </p:cNvSpPr>
          <p:nvPr/>
        </p:nvSpPr>
        <p:spPr bwMode="auto">
          <a:xfrm>
            <a:off x="3851118" y="9430702"/>
            <a:ext cx="2944972" cy="494351"/>
          </a:xfrm>
          <a:prstGeom prst="rect">
            <a:avLst/>
          </a:prstGeom>
          <a:noFill/>
          <a:ln w="9525">
            <a:noFill/>
            <a:miter lim="800000"/>
            <a:headEnd/>
            <a:tailEnd/>
          </a:ln>
        </p:spPr>
        <p:txBody>
          <a:bodyPr lIns="90775" tIns="45388" rIns="90775" bIns="45388" anchor="b"/>
          <a:lstStyle/>
          <a:p>
            <a:pPr algn="r"/>
            <a:fld id="{27576AE1-216D-47F6-8187-AF4FBF7AC24B}" type="slidenum">
              <a:rPr lang="ru-RU" sz="1200"/>
              <a:pPr algn="r"/>
              <a:t>1</a:t>
            </a:fld>
            <a:endParaRPr lang="ru-RU"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defTabSz="912571" eaLnBrk="1" hangingPunct="1">
              <a:spcBef>
                <a:spcPct val="0"/>
              </a:spcBef>
              <a:defRPr/>
            </a:pPr>
            <a:r>
              <a:rPr lang="ru-RU" sz="1400" dirty="0" smtClean="0"/>
              <a:t>Состояние рельсовых </a:t>
            </a:r>
            <a:r>
              <a:rPr lang="ru-RU" sz="1400" dirty="0" err="1" smtClean="0"/>
              <a:t>скреплений-определяется</a:t>
            </a:r>
            <a:r>
              <a:rPr lang="ru-RU" sz="1400" dirty="0" smtClean="0"/>
              <a:t> по результатам проходов путеизмерительных средств, оборудованных системой измерения геометрии рельсовой колеи, как разница в ширине колеи в нагруженном и ненагруженном состоянии (или другими словами отбой на отдельно взятой шпале), из полученных результатов составляем разницу процента участка с нарушениями в состоянии рельсовых скреплений и процента характеризующего предотказное состояние, которое принимается равным 50 %.</a:t>
            </a:r>
          </a:p>
          <a:p>
            <a:pPr algn="just" defTabSz="912571" eaLnBrk="1" hangingPunct="1">
              <a:spcBef>
                <a:spcPct val="0"/>
              </a:spcBef>
              <a:defRPr/>
            </a:pPr>
            <a:endParaRPr lang="ru-RU" sz="1400" dirty="0" smtClean="0"/>
          </a:p>
          <a:p>
            <a:pPr algn="just" defTabSz="912571" eaLnBrk="1" hangingPunct="1">
              <a:spcBef>
                <a:spcPct val="0"/>
              </a:spcBef>
              <a:defRPr/>
            </a:pP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Наличие неподбитых и отрясенных шпал. Здесь К определяется по анализу вертикальных неровностей по данным вагонов-путеизмерителей(график 1), как величина зазоров подшпального основания в нагруженном и ненагруженном состоянии (как видно на 2 графике) и выделении данных участков(график 3), после чего формируется ведомость данных мест.</a:t>
            </a:r>
          </a:p>
          <a:p>
            <a:pPr algn="just" eaLnBrk="1" hangingPunct="1">
              <a:spcBef>
                <a:spcPct val="0"/>
              </a:spcBef>
              <a:defRPr/>
            </a:pPr>
            <a:endParaRPr lang="ru-RU" sz="1400" dirty="0" smtClean="0"/>
          </a:p>
          <a:p>
            <a:pPr algn="just" eaLnBrk="1" hangingPunct="1">
              <a:spcBef>
                <a:spcPct val="0"/>
              </a:spcBef>
              <a:defRPr/>
            </a:pPr>
            <a:r>
              <a:rPr lang="ru-RU" sz="1400" dirty="0" smtClean="0"/>
              <a:t>Совокупность приведенных факторов формирует показатель комплексного коэффициента, по величине которого, мы определяем мероприятия направленные на обеспечение устойчивости бесстыкового пути. Далее рассмотрим эти мероприятия и сроки их выполнения.</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fontScale="62500" lnSpcReduction="20000"/>
          </a:bodyPr>
          <a:lstStyle/>
          <a:p>
            <a:r>
              <a:rPr lang="ru-RU" sz="1400" dirty="0" smtClean="0">
                <a:latin typeface="Times New Roman" pitchFamily="18" charset="0"/>
                <a:cs typeface="Times New Roman" pitchFamily="18" charset="0"/>
              </a:rPr>
              <a:t>В период с 1 апреля по 30 сентября:</a:t>
            </a:r>
          </a:p>
          <a:p>
            <a:r>
              <a:rPr lang="ru-RU" sz="1400" dirty="0" smtClean="0">
                <a:latin typeface="Times New Roman" pitchFamily="18" charset="0"/>
                <a:cs typeface="Times New Roman" pitchFamily="18" charset="0"/>
              </a:rPr>
              <a:t>При значении </a:t>
            </a:r>
            <a:r>
              <a:rPr lang="ru-RU" sz="1400" dirty="0" err="1" smtClean="0">
                <a:latin typeface="Times New Roman" pitchFamily="18" charset="0"/>
                <a:cs typeface="Times New Roman" pitchFamily="18" charset="0"/>
              </a:rPr>
              <a:t>Кк</a:t>
            </a:r>
            <a:r>
              <a:rPr lang="ru-RU" sz="1400" dirty="0" smtClean="0">
                <a:latin typeface="Times New Roman" pitchFamily="18" charset="0"/>
                <a:cs typeface="Times New Roman" pitchFamily="18" charset="0"/>
              </a:rPr>
              <a:t> менее 2,5 назначаются следующие мероприятия:</a:t>
            </a:r>
          </a:p>
          <a:p>
            <a:r>
              <a:rPr lang="ru-RU" sz="1400" dirty="0" smtClean="0">
                <a:latin typeface="Times New Roman" pitchFamily="18" charset="0"/>
                <a:cs typeface="Times New Roman" pitchFamily="18" charset="0"/>
              </a:rPr>
              <a:t>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разрядка или регулировка температурных напряжений,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3 суток с момента выявления.  Срок выполнения работ – не позднее 5 суток с момента выявления.</a:t>
            </a:r>
          </a:p>
          <a:p>
            <a:r>
              <a:rPr lang="ru-RU" sz="1400" dirty="0" smtClean="0">
                <a:latin typeface="Times New Roman" pitchFamily="18" charset="0"/>
                <a:cs typeface="Times New Roman" pitchFamily="18" charset="0"/>
              </a:rPr>
              <a:t>При значении </a:t>
            </a:r>
            <a:r>
              <a:rPr lang="ru-RU" sz="1400" dirty="0" err="1" smtClean="0">
                <a:latin typeface="Times New Roman" pitchFamily="18" charset="0"/>
                <a:cs typeface="Times New Roman" pitchFamily="18" charset="0"/>
              </a:rPr>
              <a:t>Кк</a:t>
            </a:r>
            <a:r>
              <a:rPr lang="ru-RU" sz="1400" dirty="0" smtClean="0">
                <a:latin typeface="Times New Roman" pitchFamily="18" charset="0"/>
                <a:cs typeface="Times New Roman" pitchFamily="18" charset="0"/>
              </a:rPr>
              <a:t> = 3 и более, но не менее 4 для выявленных пикетов устанавливается ограничение скорости до 60 км/ч;</a:t>
            </a:r>
          </a:p>
          <a:p>
            <a:r>
              <a:rPr lang="ru-RU" sz="1400" dirty="0" smtClean="0">
                <a:latin typeface="Times New Roman" pitchFamily="18" charset="0"/>
                <a:cs typeface="Times New Roman" pitchFamily="18" charset="0"/>
              </a:rPr>
              <a:t>со значением  = 2,5 и более, но менее 3 для линий с установленной скоростью движения более 140 км/ч для выявленных пикетов устанавливается ограничение скорости до 120 км/ч;</a:t>
            </a:r>
          </a:p>
          <a:p>
            <a:r>
              <a:rPr lang="ru-RU" sz="1400" dirty="0" smtClean="0">
                <a:latin typeface="Times New Roman" pitchFamily="18" charset="0"/>
                <a:cs typeface="Times New Roman" pitchFamily="18" charset="0"/>
              </a:rPr>
              <a:t>со значением  = 4 и более до 5, для выявленных пикетов устанавливается ограничение скорости до 25 км/ч. </a:t>
            </a:r>
          </a:p>
          <a:p>
            <a:r>
              <a:rPr lang="ru-RU" sz="1400" dirty="0" smtClean="0">
                <a:latin typeface="Times New Roman" pitchFamily="18" charset="0"/>
                <a:cs typeface="Times New Roman" pitchFamily="18" charset="0"/>
              </a:rPr>
              <a:t>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1 суток с момента выявления.  Срок выполнения работ – не позднее 3 суток с момента выявления. Ограничение скорости снимается после выполнения всех работ.</a:t>
            </a:r>
          </a:p>
          <a:p>
            <a:r>
              <a:rPr lang="ru-RU" sz="1400" dirty="0" smtClean="0">
                <a:latin typeface="Times New Roman" pitchFamily="18" charset="0"/>
                <a:cs typeface="Times New Roman" pitchFamily="18" charset="0"/>
              </a:rPr>
              <a:t>На пикетах с недопустимым состоянием, движение поездов закрывается.</a:t>
            </a:r>
          </a:p>
          <a:p>
            <a:r>
              <a:rPr lang="ru-RU" sz="1400" dirty="0" smtClean="0">
                <a:latin typeface="Times New Roman" pitchFamily="18" charset="0"/>
                <a:cs typeface="Times New Roman" pitchFamily="18" charset="0"/>
              </a:rPr>
              <a:t>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1 суток с момента выявления.  Срок выполнения работ – не позднее 3 суток с момента выявления.</a:t>
            </a:r>
          </a:p>
          <a:p>
            <a:r>
              <a:rPr lang="ru-RU" sz="1400" dirty="0" smtClean="0">
                <a:latin typeface="Times New Roman" pitchFamily="18" charset="0"/>
                <a:cs typeface="Times New Roman" pitchFamily="18" charset="0"/>
              </a:rPr>
              <a:t>После выполнения разрядки температурных напряжений движение открывается со скоростью 25 км/ч. Ограничение скорости снимается после выполнения всех работ.</a:t>
            </a:r>
          </a:p>
          <a:p>
            <a:r>
              <a:rPr lang="ru-RU" sz="1400" dirty="0" smtClean="0">
                <a:latin typeface="Times New Roman" pitchFamily="18" charset="0"/>
                <a:cs typeface="Times New Roman" pitchFamily="18" charset="0"/>
              </a:rPr>
              <a:t>В любом случае, плети на которых выявляется комплексный коэффициент более 4, заносятся в график разрядки температурных напряжений.</a:t>
            </a:r>
          </a:p>
          <a:p>
            <a:r>
              <a:rPr lang="ru-RU" sz="1400" dirty="0" smtClean="0">
                <a:latin typeface="Times New Roman" pitchFamily="18" charset="0"/>
                <a:cs typeface="Times New Roman" pitchFamily="18" charset="0"/>
              </a:rPr>
              <a:t>Пикеты, выявленные в период октябрь-май, вносятся в план текущих работ и должны быть осмотрены и приведены в соответствие требованиям нормативных документов до апреля месяца текущего или следующего года.</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Далее рассмотрим регламент взаимодействия причастных: </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marL="228143" indent="-228143" algn="just" eaLnBrk="1" hangingPunct="1">
              <a:spcBef>
                <a:spcPct val="0"/>
              </a:spcBef>
              <a:buAutoNum type="arabicPeriod"/>
              <a:defRPr/>
            </a:pPr>
            <a:r>
              <a:rPr lang="ru-RU" dirty="0" smtClean="0"/>
              <a:t>Информация о результатах контроля состояния пути обрабатывается на борту </a:t>
            </a:r>
            <a:r>
              <a:rPr lang="ru-RU" dirty="0" err="1" smtClean="0"/>
              <a:t>вагона-путеизмерителя</a:t>
            </a:r>
            <a:r>
              <a:rPr lang="ru-RU" dirty="0" smtClean="0"/>
              <a:t> и в течение 6 часов с момента проверки размещается на сервере центра диагностики и мониторинга устройств инфраструктуры.</a:t>
            </a:r>
          </a:p>
          <a:p>
            <a:pPr marL="342214" indent="-342214" algn="just" defTabSz="912571" eaLnBrk="1" hangingPunct="1">
              <a:spcBef>
                <a:spcPct val="0"/>
              </a:spcBef>
              <a:defRPr/>
            </a:pPr>
            <a:r>
              <a:rPr lang="ru-RU" dirty="0" smtClean="0"/>
              <a:t>2. Работники сектора бесстыкового пути копируют информацию с сервера (</a:t>
            </a:r>
            <a:r>
              <a:rPr lang="ru-RU" dirty="0" err="1" smtClean="0"/>
              <a:t>БОРы</a:t>
            </a:r>
            <a:r>
              <a:rPr lang="ru-RU" dirty="0" smtClean="0"/>
              <a:t>), в течение 8 часов обрабатывают результаты с использованием КАПС БП и незамедлительно готовят оперативные приказы об ограничении скорости движения поездов.</a:t>
            </a:r>
          </a:p>
          <a:p>
            <a:pPr marL="342214" indent="-342214" algn="just" defTabSz="912571" eaLnBrk="1" hangingPunct="1">
              <a:spcBef>
                <a:spcPct val="0"/>
              </a:spcBef>
              <a:defRPr/>
            </a:pPr>
            <a:r>
              <a:rPr lang="ru-RU" dirty="0" smtClean="0"/>
              <a:t>3.  Центр управления содержанием инфраструктуры согласовывает оперативные приказы с руководством дирекции инфраструктуры и направляет их на линию. Оперативно контролирует выдачу ограничений скорости движения поездов.</a:t>
            </a:r>
          </a:p>
          <a:p>
            <a:pPr marL="228143" indent="-228143">
              <a:buAutoNum type="arabicPeriod" startAt="4"/>
            </a:pPr>
            <a:r>
              <a:rPr lang="ru-RU" dirty="0" smtClean="0"/>
              <a:t>Диспетчер дистанции пути незамедлительно выдает ограничение скорости и информирует руководителя дистанции пути.</a:t>
            </a:r>
          </a:p>
          <a:p>
            <a:pPr marL="228143" indent="-228143">
              <a:buAutoNum type="arabicPeriod" startAt="4"/>
            </a:pPr>
            <a:r>
              <a:rPr lang="ru-RU" dirty="0" smtClean="0"/>
              <a:t>Руководитель дистанции пути проводит анализ состояния пути и организовывает работы по обеспечению его устойчивости. После выполнения работ направляет в службу пути акт выполненных работ и отменяет ограничение скорости движения поездов.</a:t>
            </a:r>
          </a:p>
          <a:p>
            <a:r>
              <a:rPr lang="ru-RU" dirty="0" smtClean="0"/>
              <a:t>При повторном выявлении пикета, сектор бесстыкового пути, направляет рапорт руководителям дирекции инфраструктуры и контроль за устранением неисправности возлагается на заместителей начальника дирекции инфраструктуры по территориальным отделам инфраструктуры, с проведением разбора по факту повтора.</a:t>
            </a: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Направляемые в дистанцию пути документы выглядят следующим образом: слева оперативный приказ, справа матрица </a:t>
            </a:r>
            <a:r>
              <a:rPr lang="ru-RU" sz="1400" dirty="0" err="1" smtClean="0"/>
              <a:t>ранжировния</a:t>
            </a:r>
            <a:r>
              <a:rPr lang="ru-RU" sz="1400" dirty="0" smtClean="0"/>
              <a:t>.</a:t>
            </a:r>
          </a:p>
          <a:p>
            <a:pPr algn="just" eaLnBrk="1" hangingPunct="1">
              <a:spcBef>
                <a:spcPct val="0"/>
              </a:spcBef>
              <a:defRPr/>
            </a:pPr>
            <a:r>
              <a:rPr lang="ru-RU" sz="1400" dirty="0" smtClean="0"/>
              <a:t>Обязательный пункт - это то что сначала выдаем потом осматриваем, а не наоборот. </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Для дистанции пути определены следующие данные которые, необходимо предоставить в сектор бесстыкового пути по результатам осмотра пикета с </a:t>
            </a:r>
            <a:r>
              <a:rPr lang="ru-RU" sz="1400" dirty="0" err="1" smtClean="0"/>
              <a:t>предотказным</a:t>
            </a:r>
            <a:r>
              <a:rPr lang="ru-RU" sz="1400" dirty="0" smtClean="0"/>
              <a:t> состоянием:</a:t>
            </a:r>
          </a:p>
          <a:p>
            <a:pPr algn="just" eaLnBrk="1" hangingPunct="1">
              <a:spcBef>
                <a:spcPct val="0"/>
              </a:spcBef>
              <a:defRPr/>
            </a:pPr>
            <a:r>
              <a:rPr lang="ru-RU" sz="1400" dirty="0" smtClean="0"/>
              <a:t>1.Акт осмотра участка пути установленной формы, где указываются исходные данные, фактические данные по результатам осмотра, № предупреждения, дата и время выдачи, необходимые мероприятия и необходимость в разрядке.</a:t>
            </a:r>
          </a:p>
          <a:p>
            <a:pPr algn="just" eaLnBrk="1" hangingPunct="1">
              <a:spcBef>
                <a:spcPct val="0"/>
              </a:spcBef>
              <a:defRPr/>
            </a:pPr>
            <a:r>
              <a:rPr lang="ru-RU" sz="1400" dirty="0" smtClean="0"/>
              <a:t>2. Непосредственно само предупреждение из программы или выкопировка с ДУ-46 заверенная подписью ДСП</a:t>
            </a:r>
          </a:p>
          <a:p>
            <a:pPr algn="just" eaLnBrk="1" hangingPunct="1">
              <a:spcBef>
                <a:spcPct val="0"/>
              </a:spcBef>
              <a:defRPr/>
            </a:pPr>
            <a:r>
              <a:rPr lang="ru-RU" sz="1400" dirty="0" smtClean="0"/>
              <a:t>3.Фото-материал с пикета, на котором выявлено предотказное состояние, в хорошем качестве.</a:t>
            </a:r>
          </a:p>
          <a:p>
            <a:pPr algn="just" eaLnBrk="1" hangingPunct="1">
              <a:spcBef>
                <a:spcPct val="0"/>
              </a:spcBef>
              <a:defRPr/>
            </a:pPr>
            <a:r>
              <a:rPr lang="ru-RU" sz="1400" dirty="0" smtClean="0"/>
              <a:t>Это были основные моменты организации работы с ПО КАПС БП.</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lnSpcReduction="10000"/>
          </a:bodyPr>
          <a:lstStyle/>
          <a:p>
            <a:pPr algn="just">
              <a:lnSpc>
                <a:spcPct val="100000"/>
              </a:lnSpc>
            </a:pPr>
            <a:r>
              <a:rPr lang="ru-RU" sz="1400" b="1" dirty="0" smtClean="0">
                <a:latin typeface="Times New Roman" pitchFamily="18" charset="0"/>
                <a:cs typeface="Times New Roman" pitchFamily="18" charset="0"/>
              </a:rPr>
              <a:t>1.Контроль за предотказным состоянием бесстыкового пути без привлечения дополнительных средств и персонала.</a:t>
            </a:r>
          </a:p>
          <a:p>
            <a:pPr algn="just">
              <a:lnSpc>
                <a:spcPct val="100000"/>
              </a:lnSpc>
            </a:pPr>
            <a:r>
              <a:rPr lang="ru-RU" sz="1400" b="1" dirty="0" smtClean="0">
                <a:latin typeface="Times New Roman" pitchFamily="18" charset="0"/>
                <a:cs typeface="Times New Roman" pitchFamily="18" charset="0"/>
              </a:rPr>
              <a:t>2.Регулярность проверок и возможность анализа динамики состояния бесстыкового пути на продолжительном этапе.</a:t>
            </a:r>
          </a:p>
          <a:p>
            <a:pPr algn="just">
              <a:lnSpc>
                <a:spcPct val="100000"/>
              </a:lnSpc>
            </a:pPr>
            <a:r>
              <a:rPr lang="ru-RU" sz="1400" b="1" dirty="0" smtClean="0">
                <a:latin typeface="Times New Roman" pitchFamily="18" charset="0"/>
                <a:cs typeface="Times New Roman" pitchFamily="18" charset="0"/>
              </a:rPr>
              <a:t>3.Возможность дистанционного мониторинга  состояния участков бесстыкового пути и планирования работ.</a:t>
            </a:r>
          </a:p>
          <a:p>
            <a:pPr algn="just">
              <a:lnSpc>
                <a:spcPct val="100000"/>
              </a:lnSpc>
            </a:pPr>
            <a:r>
              <a:rPr lang="ru-RU" sz="1400" b="1" dirty="0" smtClean="0">
                <a:latin typeface="Times New Roman" pitchFamily="18" charset="0"/>
                <a:cs typeface="Times New Roman" pitchFamily="18" charset="0"/>
              </a:rPr>
              <a:t>4.Возможность оценки качества выполнения ремонтных работ на бесстыковом пути.</a:t>
            </a:r>
          </a:p>
          <a:p>
            <a:pPr algn="just" defTabSz="912571" eaLnBrk="1" hangingPunct="1">
              <a:spcBef>
                <a:spcPct val="0"/>
              </a:spcBef>
              <a:defRPr/>
            </a:pPr>
            <a:r>
              <a:rPr lang="ru-RU" sz="1400" dirty="0" smtClean="0"/>
              <a:t>Так же хочу обратить ваше внимание на качество предоставляемых отчетов, прошу взять данный вопрос под личный контроль, учитывая что на сегодняшний день КАПС БП, становится важнейшим элементом диагностики состояния бесстыкового пути, и информация которая направляется в сектор бесстыкового пути, является для нас важным элементом при анализе состояния плетей. Но до сих пор мы сталкиваемся с такой проблемой как перекладывание данного вопроса на инженеров ведущих вопрос бесстыкового пути и бригадиров пути, что приводит к некорректности предоставляемой информации. Как пример хочу продемонстрировать качество предоставляемых отчетов дистанциями пути</a:t>
            </a:r>
          </a:p>
          <a:p>
            <a:pPr algn="just" eaLnBrk="1" hangingPunct="1">
              <a:spcBef>
                <a:spcPct val="0"/>
              </a:spcBef>
              <a:defRPr/>
            </a:pP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На 1 фотографии видно что загрязненность и растительность не позволяет качественно контролировать состояние бесстыкового пути и у меня возникает вопрос, а как дистанция пути, сама проводит осмотры и инвентаризацию.</a:t>
            </a:r>
          </a:p>
          <a:p>
            <a:pPr algn="just" eaLnBrk="1" hangingPunct="1">
              <a:spcBef>
                <a:spcPct val="0"/>
              </a:spcBef>
              <a:defRPr/>
            </a:pPr>
            <a:r>
              <a:rPr lang="ru-RU" sz="1400" dirty="0" smtClean="0"/>
              <a:t>По 2 фотографии, в акте пишут подвижка составляет 0 мм и присылают подобные фотографии, здесь невооруженным взглядом видно, что она не менее 10 мм, а ПЧ ставит подпись под этим актом и отправляет, тем самым подписывая фиктивный акт.</a:t>
            </a:r>
          </a:p>
          <a:p>
            <a:pPr algn="just" eaLnBrk="1" hangingPunct="1">
              <a:spcBef>
                <a:spcPct val="0"/>
              </a:spcBef>
              <a:defRPr/>
            </a:pPr>
            <a:r>
              <a:rPr lang="ru-RU" sz="1400" dirty="0" smtClean="0"/>
              <a:t>На 3 фотографии вообще не возможно провести какой-либо анализ, это говорит о том, что в дистанции пути либо хотят скрыть реальное положение дел, либо попросту не осознают важность данного вопроса. </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xfrm>
            <a:off x="495846" y="4962527"/>
            <a:ext cx="5438456" cy="4468175"/>
          </a:xfrm>
        </p:spPr>
        <p:txBody>
          <a:bodyPr wrap="square" numCol="1" anchor="t" anchorCtr="0" compatLnSpc="1">
            <a:prstTxWarp prst="textNoShape">
              <a:avLst/>
            </a:prstTxWarp>
          </a:bodyPr>
          <a:lstStyle/>
          <a:p>
            <a:pPr indent="-172853" defTabSz="921880">
              <a:spcBef>
                <a:spcPts val="0"/>
              </a:spcBef>
              <a:defRPr/>
            </a:pPr>
            <a:r>
              <a:rPr lang="ru-RU" sz="1400" dirty="0" smtClean="0"/>
              <a:t>Разработчиком программы «Комплексный анализ предотказного состояния бесстыкового пути» (КАПС БП УРРАН) является ЗАО НПЦ ИНФОТРАНС.</a:t>
            </a:r>
          </a:p>
          <a:p>
            <a:pPr indent="-172853" defTabSz="921880">
              <a:spcBef>
                <a:spcPts val="0"/>
              </a:spcBef>
              <a:defRPr/>
            </a:pPr>
            <a:r>
              <a:rPr lang="ru-RU" sz="1400" dirty="0" smtClean="0"/>
              <a:t>Распоряжением ОАО «РЖД» от 17.10.2017 года № 2115р </a:t>
            </a:r>
            <a:r>
              <a:rPr lang="ru-RU" sz="1400" dirty="0" smtClean="0">
                <a:solidFill>
                  <a:srgbClr val="00B050"/>
                </a:solidFill>
              </a:rPr>
              <a:t>введена в действие «Методика контроля и оценки состояния бесстыкового пути на основе данных, получаемых по результатам проходов путеизмерительных средств, оборудованных подсистемами контроля устойчивости бесстыкового пути».</a:t>
            </a:r>
          </a:p>
          <a:p>
            <a:pPr indent="-172853" defTabSz="921880">
              <a:spcBef>
                <a:spcPts val="0"/>
              </a:spcBef>
              <a:defRPr/>
            </a:pPr>
            <a:r>
              <a:rPr lang="ru-RU" sz="1400" dirty="0" smtClean="0"/>
              <a:t>Программа предназначена для расчета предотказного состояния (</a:t>
            </a:r>
            <a:r>
              <a:rPr lang="ru-RU" sz="1400" dirty="0" err="1" smtClean="0"/>
              <a:t>предотказов</a:t>
            </a:r>
            <a:r>
              <a:rPr lang="ru-RU" sz="1400" dirty="0" smtClean="0"/>
              <a:t>) рельсовой колеи, выполняемого по методологии УРРАН на основе данных, полученных по результатам контроля геометрии рельсовой колеи автоматизированными средствами диагностики объектов железнодорожной инфраструктуры.</a:t>
            </a: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3AEA19-47A6-4055-BE46-7F46D0449ACD}" type="slidenum">
              <a:rPr lang="ru-RU" smtClean="0">
                <a:latin typeface="Arial" pitchFamily="34" charset="0"/>
              </a:rPr>
              <a:pPr>
                <a:defRPr/>
              </a:pPr>
              <a:t>2</a:t>
            </a:fld>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Далее познакомимся поближе с технологией работы КАПС БП</a:t>
            </a:r>
          </a:p>
          <a:p>
            <a:pPr algn="just" eaLnBrk="1" hangingPunct="1">
              <a:spcBef>
                <a:spcPct val="0"/>
              </a:spcBef>
              <a:defRPr/>
            </a:pPr>
            <a:r>
              <a:rPr lang="ru-RU" sz="1400" dirty="0" smtClean="0"/>
              <a:t>На первом этапе производится проверка состояния пути мобильными средствами диагностики, после чего, происходит импорт данных средств диагностики (БОР) с сервера, далее полученные БОР загружаются в программное обеспечение КАПС БП, где происходит расчет и оценка предотказного состояния бесстыкового пути, анализируя данные рабочих и контрольных проходов вагонов-путеизмерителей за последние полгода, по результатам обработки данных, получаем выходные формы с ранжированием по направлениям, дистанциям, перегонам, километрам и пикетам и значению комплексного коэффициента. </a:t>
            </a:r>
            <a:r>
              <a:rPr lang="ru-RU" sz="1400" dirty="0" smtClean="0"/>
              <a:t>Последним и я считаю основным этапом работы это , то что дистанции пути, по предоставленному анализу, проведенному сектором бесстыкового пути, проводит осмотр, планирование и производство необходимы работ для устранения выявленных рисков.</a:t>
            </a: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Ознакомив Вас с технологией, далее выделю основные задачи стоящие перед КАПС БП, а именно это:</a:t>
            </a:r>
          </a:p>
          <a:p>
            <a:pPr algn="just" eaLnBrk="1" hangingPunct="1">
              <a:spcBef>
                <a:spcPct val="0"/>
              </a:spcBef>
              <a:defRPr/>
            </a:pPr>
            <a:r>
              <a:rPr lang="ru-RU" sz="1400" dirty="0" smtClean="0"/>
              <a:t>1.Автоматизированный контроль и оценка факторов, оказывающих влияние на состояние бесстыкового пути(на них далее в докладе мы остановимся более подробно):</a:t>
            </a:r>
          </a:p>
          <a:p>
            <a:pPr algn="just" eaLnBrk="1" hangingPunct="1">
              <a:spcBef>
                <a:spcPct val="0"/>
              </a:spcBef>
              <a:defRPr/>
            </a:pPr>
            <a:r>
              <a:rPr lang="ru-RU" sz="1400" dirty="0" smtClean="0"/>
              <a:t>2.Определение вероятности наступления выброса и ранжирования участков пути по степени расстройства состояния пути</a:t>
            </a:r>
          </a:p>
          <a:p>
            <a:pPr algn="just" eaLnBrk="1" hangingPunct="1">
              <a:spcBef>
                <a:spcPct val="0"/>
              </a:spcBef>
              <a:defRPr/>
            </a:pPr>
            <a:r>
              <a:rPr lang="ru-RU" sz="1400" dirty="0" smtClean="0"/>
              <a:t>3.Выявление мест, требующих разрядки температурных напряжений</a:t>
            </a:r>
          </a:p>
          <a:p>
            <a:pPr algn="just" eaLnBrk="1" hangingPunct="1">
              <a:spcBef>
                <a:spcPct val="0"/>
              </a:spcBef>
              <a:defRPr/>
            </a:pPr>
            <a:r>
              <a:rPr lang="ru-RU" sz="1400" dirty="0" smtClean="0"/>
              <a:t>4.Выдача рекомендаций по предупреждающим действиям</a:t>
            </a:r>
          </a:p>
          <a:p>
            <a:pPr algn="just" eaLnBrk="1" hangingPunct="1">
              <a:spcBef>
                <a:spcPct val="0"/>
              </a:spcBef>
              <a:defRPr/>
            </a:pPr>
            <a:r>
              <a:rPr lang="ru-RU" sz="1400" dirty="0" smtClean="0"/>
              <a:t>5.Повышение безопасности движения поездов за счет регулярного мониторинга состояния бесстыкового пути.</a:t>
            </a:r>
          </a:p>
          <a:p>
            <a:pPr algn="just" eaLnBrk="1" hangingPunct="1">
              <a:spcBef>
                <a:spcPct val="0"/>
              </a:spcBef>
              <a:defRPr/>
            </a:pP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xfrm>
            <a:off x="495846" y="4962527"/>
            <a:ext cx="5438456" cy="4468175"/>
          </a:xfrm>
        </p:spPr>
        <p:txBody>
          <a:bodyPr wrap="square" numCol="1" anchor="t" anchorCtr="0" compatLnSpc="1">
            <a:prstTxWarp prst="textNoShape">
              <a:avLst/>
            </a:prstTxWarp>
            <a:normAutofit/>
          </a:bodyPr>
          <a:lstStyle/>
          <a:p>
            <a:pPr defTabSz="921880">
              <a:defRPr/>
            </a:pPr>
            <a:r>
              <a:rPr lang="ru-RU" sz="1400" dirty="0" smtClean="0">
                <a:cs typeface="Arial" pitchFamily="34" charset="0"/>
              </a:rPr>
              <a:t>Далее остановимся на источниках и видах получения первичной информации. Программа «Комплексный анализ предотказного состояния бесстыкового пути» (КАПС БП УРРАН) использует данные получаемые с путеизмерительных средств (КВЛ-П 2.1 и выше это ПС-37,65,72,84,100 «ЭРА», Интеграл и т.д.), а именно</a:t>
            </a:r>
          </a:p>
          <a:p>
            <a:pPr defTabSz="921880">
              <a:defRPr/>
            </a:pPr>
            <a:r>
              <a:rPr lang="ru-RU" sz="1400" dirty="0" smtClean="0">
                <a:cs typeface="Arial" pitchFamily="34" charset="0"/>
              </a:rPr>
              <a:t>Угон рельсовых плетей - определяется за счет использования системы видеоконтроля.</a:t>
            </a:r>
          </a:p>
          <a:p>
            <a:pPr defTabSz="921880">
              <a:defRPr/>
            </a:pPr>
            <a:r>
              <a:rPr lang="ru-RU" sz="1400" dirty="0" smtClean="0">
                <a:cs typeface="Arial" pitchFamily="34" charset="0"/>
              </a:rPr>
              <a:t>Состояние бесстыкового пути в плане - за счет измерения геометрии рельсовой колеи, так же как и состояние рельсовых скреплений и неподбитых и отрясенных шпал.</a:t>
            </a:r>
          </a:p>
          <a:p>
            <a:pPr defTabSz="921880">
              <a:defRPr/>
            </a:pPr>
            <a:r>
              <a:rPr lang="ru-RU" sz="1400" dirty="0" smtClean="0">
                <a:cs typeface="Arial" pitchFamily="34" charset="0"/>
              </a:rPr>
              <a:t>Состояние плеча балластной призмы и заполнение шпальных ящиков - за счет системы пространственного сканирования.</a:t>
            </a:r>
          </a:p>
          <a:p>
            <a:pPr defTabSz="921880">
              <a:defRPr/>
            </a:pPr>
            <a:r>
              <a:rPr lang="ru-RU" sz="1400" dirty="0" smtClean="0">
                <a:cs typeface="Arial" pitchFamily="34" charset="0"/>
              </a:rPr>
              <a:t>Анализ состояния пути обрабатывается за прошедшие полгода.</a:t>
            </a:r>
          </a:p>
          <a:p>
            <a:pPr defTabSz="921880">
              <a:defRPr/>
            </a:pPr>
            <a:r>
              <a:rPr lang="ru-RU" sz="1400" dirty="0" smtClean="0">
                <a:cs typeface="Arial" pitchFamily="34" charset="0"/>
              </a:rPr>
              <a:t>Совокупность данных ослабляющих факторов или одного из них, в итоге формирует значение комплексного коэффициента.</a:t>
            </a:r>
          </a:p>
          <a:p>
            <a:pPr defTabSz="921880">
              <a:defRPr/>
            </a:pPr>
            <a:endParaRPr lang="ru-RU" sz="1400" dirty="0" smtClean="0">
              <a:cs typeface="Arial" pitchFamily="34" charset="0"/>
            </a:endParaRP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C8F59E-C3EC-418C-823D-99F125D13BB9}" type="slidenum">
              <a:rPr lang="ru-RU" smtClean="0">
                <a:latin typeface="Arial" pitchFamily="34" charset="0"/>
              </a:rPr>
              <a:pPr>
                <a:defRPr/>
              </a:pPr>
              <a:t>5</a:t>
            </a:fld>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r>
              <a:rPr lang="ru-RU" dirty="0" smtClean="0"/>
              <a:t>Значение комплексного показателя предотказного состояния бесстыкового пути показывает нам наличие температурных напряжений в рельсовых плетях и удерживающие свойства рельсошпальной решетки.  Существует два вида факторов оказывающих влияние на состояние бесстыкового пути это:</a:t>
            </a:r>
          </a:p>
          <a:p>
            <a:r>
              <a:rPr lang="ru-RU" dirty="0" smtClean="0"/>
              <a:t>-Фактор, учитывающий наличие температурных напряжений в рельсовых плетях, к нему относятся -  угон рельсовых плетей и состояние бесстыкового пути в плане. При расчете комплексного показателя предотказного состояния бесстыкового пути из двух факторов принимается тот, у которого наибольшее значение коэффициента.</a:t>
            </a:r>
          </a:p>
          <a:p>
            <a:r>
              <a:rPr lang="ru-RU" dirty="0" smtClean="0"/>
              <a:t>-Фактор, учитывающий удерживающие свойства рельсошпальной решетки, а именно:</a:t>
            </a:r>
          </a:p>
          <a:p>
            <a:r>
              <a:rPr lang="ru-RU" dirty="0" smtClean="0"/>
              <a:t>-состояние рельсовых скреплений;</a:t>
            </a:r>
          </a:p>
          <a:p>
            <a:r>
              <a:rPr lang="ru-RU" dirty="0" smtClean="0"/>
              <a:t>-состояние плеча балластной призмы;</a:t>
            </a:r>
          </a:p>
          <a:p>
            <a:r>
              <a:rPr lang="ru-RU" dirty="0" smtClean="0"/>
              <a:t>-наличие неподбитых шпал;</a:t>
            </a:r>
          </a:p>
          <a:p>
            <a:r>
              <a:rPr lang="ru-RU" dirty="0" smtClean="0"/>
              <a:t>-заполнение шпальных ящиков.</a:t>
            </a:r>
            <a:endParaRPr lang="ru-RU" dirty="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eaLnBrk="1" hangingPunct="1">
              <a:spcBef>
                <a:spcPct val="0"/>
              </a:spcBef>
              <a:defRPr/>
            </a:pPr>
            <a:r>
              <a:rPr lang="ru-RU" sz="1400" dirty="0" smtClean="0"/>
              <a:t>По результатам анализа формируются следующие отчетные формы</a:t>
            </a:r>
          </a:p>
          <a:p>
            <a:pPr marL="342214" indent="-342214" algn="just" eaLnBrk="1" hangingPunct="1">
              <a:spcBef>
                <a:spcPct val="0"/>
              </a:spcBef>
              <a:buAutoNum type="arabicPeriod"/>
              <a:defRPr/>
            </a:pPr>
            <a:r>
              <a:rPr lang="ru-RU" sz="1400" dirty="0" smtClean="0"/>
              <a:t>Матрица ранжирования по комплексному коэффициенту</a:t>
            </a:r>
          </a:p>
          <a:p>
            <a:pPr marL="342214" indent="-342214" algn="just" eaLnBrk="1" hangingPunct="1">
              <a:spcBef>
                <a:spcPct val="0"/>
              </a:spcBef>
              <a:buAutoNum type="arabicPeriod"/>
              <a:defRPr/>
            </a:pPr>
            <a:r>
              <a:rPr lang="ru-RU" sz="1400" dirty="0" smtClean="0"/>
              <a:t>Матрица ранжирования по видам работ</a:t>
            </a:r>
          </a:p>
          <a:p>
            <a:pPr marL="342214" indent="-342214" algn="just" eaLnBrk="1" hangingPunct="1">
              <a:spcBef>
                <a:spcPct val="0"/>
              </a:spcBef>
              <a:buAutoNum type="arabicPeriod"/>
              <a:defRPr/>
            </a:pPr>
            <a:r>
              <a:rPr lang="ru-RU" sz="1400" dirty="0" smtClean="0"/>
              <a:t>Комплексная оценка состояния бесстыкового пути</a:t>
            </a:r>
          </a:p>
          <a:p>
            <a:pPr marL="342214" indent="-342214" algn="just" eaLnBrk="1" hangingPunct="1">
              <a:spcBef>
                <a:spcPct val="0"/>
              </a:spcBef>
              <a:buAutoNum type="arabicPeriod"/>
              <a:defRPr/>
            </a:pPr>
            <a:r>
              <a:rPr lang="ru-RU" sz="1400" dirty="0" smtClean="0"/>
              <a:t>Сводная ведомость по комплексной оценке состояния бесстыкового пути</a:t>
            </a:r>
          </a:p>
          <a:p>
            <a:pPr marL="342214" indent="-342214" algn="just" eaLnBrk="1" hangingPunct="1">
              <a:spcBef>
                <a:spcPct val="0"/>
              </a:spcBef>
              <a:defRPr/>
            </a:pPr>
            <a:r>
              <a:rPr lang="ru-RU" sz="1400" dirty="0" smtClean="0"/>
              <a:t>Мы остановимся на более интересующих нас в работе формах, чтобы понять откуда же берутся значения коэффициентов.</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defTabSz="912571">
              <a:defRPr/>
            </a:pPr>
            <a:r>
              <a:rPr lang="ru-RU" dirty="0" smtClean="0"/>
              <a:t>Первая неисправность это состояние пути в плане: здесь для нас нет ничего нового, т.к. кривизна рельсовых плетей определяется по результатам проходов путеизмерительных средств модели КВЛ-П2.1 и выше, оборудованных системой измерения геометрии рельсовой колеи. Измеряется кривизна рельсовых плетей в диапазоне длин волн от 6-9 м в зависимости от эпюры шпал при сравнении значений температуры рельса при проходах вагонов-путеизмерителей за последние полгода. По сути та же самая рихтовка только анализируется за 6 месяцев и учитывается изменение кривизны в совокупности с температурой.</a:t>
            </a:r>
            <a:endParaRPr lang="ru-RU" sz="1400" dirty="0" smtClean="0"/>
          </a:p>
          <a:p>
            <a:r>
              <a:rPr lang="ru-RU" dirty="0" smtClean="0"/>
              <a:t>Значение коэффициента предотказного состояния, характеризующего устойчивость бесстыкового пути в плане, определяется для правой и левой рельсовой плети.</a:t>
            </a:r>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xfrm>
            <a:off x="258220" y="4715351"/>
            <a:ext cx="6208363" cy="3999175"/>
          </a:xfrm>
        </p:spPr>
        <p:txBody>
          <a:bodyPr wrap="square" numCol="1" anchor="t" anchorCtr="0" compatLnSpc="1">
            <a:prstTxWarp prst="textNoShape">
              <a:avLst/>
            </a:prstTxWarp>
            <a:normAutofit/>
          </a:bodyPr>
          <a:lstStyle/>
          <a:p>
            <a:pPr algn="just" defTabSz="912571" eaLnBrk="1" hangingPunct="1">
              <a:spcBef>
                <a:spcPct val="0"/>
              </a:spcBef>
              <a:defRPr/>
            </a:pPr>
            <a:r>
              <a:rPr lang="ru-RU" dirty="0" smtClean="0"/>
              <a:t>Следующая неисправность это угон рельсовых плетей: Здесь тоже нет ничего сложного - величина фактического удлинения или укорочения участка плети</a:t>
            </a:r>
            <a:r>
              <a:rPr lang="en-US" dirty="0" smtClean="0"/>
              <a:t> </a:t>
            </a:r>
            <a:r>
              <a:rPr lang="ru-RU" dirty="0" smtClean="0"/>
              <a:t>определяется по результатам проходов путеизмерительных средств, оборудованных системой видеоконтроля рельсов и рельсовых скреплений.</a:t>
            </a:r>
          </a:p>
          <a:p>
            <a:pPr algn="just" eaLnBrk="1" hangingPunct="1">
              <a:spcBef>
                <a:spcPct val="0"/>
              </a:spcBef>
              <a:defRPr/>
            </a:pPr>
            <a:r>
              <a:rPr lang="ru-RU" dirty="0" smtClean="0"/>
              <a:t>Значение коэффициента предотказного состояния, характеризующего устойчивость бесстыкового пути при наличии угона рельсовых плетей, определяется как разность фактической подвижки (которая указывается со знаком +,-) и подвижки характеризующей предотказное состояние которое принимается равной 15 мм.</a:t>
            </a:r>
            <a:endParaRPr lang="ru-RU" sz="1400" dirty="0" smtClean="0"/>
          </a:p>
        </p:txBody>
      </p:sp>
      <p:sp>
        <p:nvSpPr>
          <p:cNvPr id="5" name="Нижний колонтитул 4"/>
          <p:cNvSpPr>
            <a:spLocks noGrp="1"/>
          </p:cNvSpPr>
          <p:nvPr>
            <p:ph type="ftr" sz="quarter" idx="4"/>
          </p:nvPr>
        </p:nvSpPr>
        <p:spPr/>
        <p:txBody>
          <a:bodyPr/>
          <a:lstStyle/>
          <a:p>
            <a:pPr>
              <a:defRPr/>
            </a:pP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Title 1"/>
          <p:cNvSpPr txBox="1">
            <a:spLocks/>
          </p:cNvSpPr>
          <p:nvPr userDrawn="1"/>
        </p:nvSpPr>
        <p:spPr>
          <a:xfrm>
            <a:off x="890588" y="2517775"/>
            <a:ext cx="5513387" cy="565150"/>
          </a:xfrm>
          <a:prstGeom prst="rect">
            <a:avLst/>
          </a:prstGeom>
        </p:spPr>
        <p:txBody>
          <a:bodyPr anchor="ctr">
            <a:normAutofit/>
          </a:bodyPr>
          <a:lstStyle>
            <a:lvl1pPr defTabSz="457200" eaLnBrk="0" hangingPunct="0">
              <a:defRPr>
                <a:solidFill>
                  <a:schemeClr val="tx1"/>
                </a:solidFill>
                <a:latin typeface="Calibri" charset="0"/>
                <a:cs typeface="Arial" charset="0"/>
              </a:defRPr>
            </a:lvl1pPr>
            <a:lvl2pPr marL="742950" indent="-285750" defTabSz="457200" eaLnBrk="0" hangingPunct="0">
              <a:defRPr>
                <a:solidFill>
                  <a:schemeClr val="tx1"/>
                </a:solidFill>
                <a:latin typeface="Calibri" charset="0"/>
                <a:cs typeface="Arial" charset="0"/>
              </a:defRPr>
            </a:lvl2pPr>
            <a:lvl3pPr marL="1143000" indent="-228600" defTabSz="457200" eaLnBrk="0" hangingPunct="0">
              <a:defRPr>
                <a:solidFill>
                  <a:schemeClr val="tx1"/>
                </a:solidFill>
                <a:latin typeface="Calibri" charset="0"/>
                <a:cs typeface="Arial" charset="0"/>
              </a:defRPr>
            </a:lvl3pPr>
            <a:lvl4pPr marL="1600200" indent="-228600" defTabSz="457200" eaLnBrk="0" hangingPunct="0">
              <a:defRPr>
                <a:solidFill>
                  <a:schemeClr val="tx1"/>
                </a:solidFill>
                <a:latin typeface="Calibri" charset="0"/>
                <a:cs typeface="Arial" charset="0"/>
              </a:defRPr>
            </a:lvl4pPr>
            <a:lvl5pPr marL="2057400" indent="-228600" defTabSz="4572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defRPr/>
            </a:pPr>
            <a:r>
              <a:rPr lang="ru-RU" sz="2200" smtClean="0">
                <a:solidFill>
                  <a:srgbClr val="FFFFFF"/>
                </a:solidFill>
                <a:latin typeface="Verdana" charset="0"/>
              </a:rPr>
              <a:t>Образец заголовка</a:t>
            </a:r>
            <a:endParaRPr lang="en-US" sz="2200" smtClean="0">
              <a:solidFill>
                <a:srgbClr val="FFFFFF"/>
              </a:solidFill>
              <a:latin typeface="Verdana" charset="0"/>
            </a:endParaRPr>
          </a:p>
        </p:txBody>
      </p:sp>
      <p:sp>
        <p:nvSpPr>
          <p:cNvPr id="9" name="Text Placeholder 9"/>
          <p:cNvSpPr>
            <a:spLocks noGrp="1"/>
          </p:cNvSpPr>
          <p:nvPr>
            <p:ph type="body" sz="quarter" idx="11"/>
          </p:nvPr>
        </p:nvSpPr>
        <p:spPr>
          <a:xfrm>
            <a:off x="902401" y="4521200"/>
            <a:ext cx="4193157" cy="381396"/>
          </a:xfrm>
        </p:spPr>
        <p:txBody>
          <a:bodyPr anchor="b">
            <a:normAutofit/>
          </a:bodyPr>
          <a:lstStyle>
            <a:lvl1pPr>
              <a:buNone/>
              <a:defRPr sz="1000" baseline="0"/>
            </a:lvl1pPr>
          </a:lstStyle>
          <a:p>
            <a:pPr lvl="0"/>
            <a:r>
              <a:rPr lang="ru-RU" smtClean="0"/>
              <a:t>Образец текста</a:t>
            </a:r>
          </a:p>
        </p:txBody>
      </p:sp>
      <p:sp>
        <p:nvSpPr>
          <p:cNvPr id="10" name="Title 1"/>
          <p:cNvSpPr>
            <a:spLocks noGrp="1"/>
          </p:cNvSpPr>
          <p:nvPr>
            <p:ph type="ctrTitle"/>
          </p:nvPr>
        </p:nvSpPr>
        <p:spPr>
          <a:xfrm>
            <a:off x="890030" y="2625757"/>
            <a:ext cx="5514509" cy="564404"/>
          </a:xfrm>
        </p:spPr>
        <p:txBody>
          <a:bodyPr/>
          <a:lstStyle>
            <a:lvl1pPr marL="0" marR="0" indent="0" defTabSz="457200" rtl="0" eaLnBrk="0" fontAlgn="base" latinLnBrk="0" hangingPunct="0">
              <a:lnSpc>
                <a:spcPct val="100000"/>
              </a:lnSpc>
              <a:spcBef>
                <a:spcPct val="0"/>
              </a:spcBef>
              <a:spcAft>
                <a:spcPct val="0"/>
              </a:spcAft>
              <a:tabLst/>
              <a:defRPr baseline="0">
                <a:solidFill>
                  <a:srgbClr val="FFFFFF"/>
                </a:solidFill>
              </a:defRPr>
            </a:lvl1pPr>
          </a:lstStyle>
          <a:p>
            <a:pPr lvl="0"/>
            <a:r>
              <a:rPr lang="ru-RU" noProof="0" smtClean="0"/>
              <a:t>Образец заголовка</a:t>
            </a:r>
            <a:endParaRPr lang="en-US" noProof="0" dirty="0"/>
          </a:p>
        </p:txBody>
      </p:sp>
      <p:sp>
        <p:nvSpPr>
          <p:cNvPr id="11" name="Subtitle 2"/>
          <p:cNvSpPr>
            <a:spLocks noGrp="1"/>
          </p:cNvSpPr>
          <p:nvPr>
            <p:ph type="subTitle" idx="1"/>
          </p:nvPr>
        </p:nvSpPr>
        <p:spPr>
          <a:xfrm>
            <a:off x="898321" y="3437382"/>
            <a:ext cx="5514509" cy="84873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3"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0"/>
          <p:cNvGrpSpPr>
            <a:grpSpLocks noChangeAspect="1"/>
          </p:cNvGrpSpPr>
          <p:nvPr userDrawn="1"/>
        </p:nvGrpSpPr>
        <p:grpSpPr bwMode="auto">
          <a:xfrm>
            <a:off x="8496300" y="4948238"/>
            <a:ext cx="306388" cy="136525"/>
            <a:chOff x="5385680" y="6487509"/>
            <a:chExt cx="1039813" cy="461962"/>
          </a:xfrm>
        </p:grpSpPr>
        <p:sp>
          <p:nvSpPr>
            <p:cNvPr id="6"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a:defRPr/>
              </a:pPr>
              <a:endParaRPr lang="ru-RU">
                <a:cs typeface="Arial" pitchFamily="34" charset="0"/>
              </a:endParaRPr>
            </a:p>
          </p:txBody>
        </p:sp>
        <p:sp>
          <p:nvSpPr>
            <p:cNvPr id="7"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a:defRPr/>
              </a:pPr>
              <a:endParaRPr lang="ru-RU">
                <a:cs typeface="Arial" pitchFamily="34" charset="0"/>
              </a:endParaRPr>
            </a:p>
          </p:txBody>
        </p:sp>
        <p:sp>
          <p:nvSpPr>
            <p:cNvPr id="8"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a:defRPr/>
              </a:pPr>
              <a:endParaRPr lang="ru-RU">
                <a:cs typeface="Arial" pitchFamily="34" charset="0"/>
              </a:endParaRPr>
            </a:p>
          </p:txBody>
        </p:sp>
      </p:grpSp>
      <p:sp>
        <p:nvSpPr>
          <p:cNvPr id="10"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4637"/>
          </a:xfrm>
          <a:prstGeom prst="rect">
            <a:avLst/>
          </a:prstGeom>
        </p:spPr>
        <p:txBody>
          <a:bodyPr/>
          <a:lstStyle>
            <a:lvl1pPr>
              <a:defRPr>
                <a:cs typeface="Arial" pitchFamily="34" charset="0"/>
              </a:defRPr>
            </a:lvl1pPr>
          </a:lstStyle>
          <a:p>
            <a:pPr>
              <a:defRPr/>
            </a:pPr>
            <a:fld id="{1E9247A3-AB09-4FED-813D-A2B845346602}" type="datetimeFigureOut">
              <a:rPr lang="ru-RU"/>
              <a:pPr>
                <a:defRPr/>
              </a:pPr>
              <a:t>13.06.2019</a:t>
            </a:fld>
            <a:endParaRPr lang="ru-RU"/>
          </a:p>
        </p:txBody>
      </p:sp>
      <p:sp>
        <p:nvSpPr>
          <p:cNvPr id="3" name="Нижний колонтитул 2"/>
          <p:cNvSpPr>
            <a:spLocks noGrp="1"/>
          </p:cNvSpPr>
          <p:nvPr>
            <p:ph type="ftr" sz="quarter" idx="11"/>
          </p:nvPr>
        </p:nvSpPr>
        <p:spPr>
          <a:xfrm>
            <a:off x="3124200" y="4767263"/>
            <a:ext cx="2895600" cy="274637"/>
          </a:xfrm>
          <a:prstGeom prst="rect">
            <a:avLst/>
          </a:prstGeom>
        </p:spPr>
        <p:txBody>
          <a:bodyPr/>
          <a:lstStyle>
            <a:lvl1pPr>
              <a:defRPr>
                <a:cs typeface="Arial" pitchFamily="34" charset="0"/>
              </a:defRPr>
            </a:lvl1pPr>
          </a:lstStyle>
          <a:p>
            <a:pPr>
              <a:defRPr/>
            </a:pPr>
            <a:endParaRPr lang="ru-RU"/>
          </a:p>
        </p:txBody>
      </p:sp>
      <p:sp>
        <p:nvSpPr>
          <p:cNvPr id="4" name="Номер слайда 3"/>
          <p:cNvSpPr>
            <a:spLocks noGrp="1"/>
          </p:cNvSpPr>
          <p:nvPr>
            <p:ph type="sldNum" sz="quarter" idx="12"/>
          </p:nvPr>
        </p:nvSpPr>
        <p:spPr>
          <a:xfrm>
            <a:off x="6553200" y="4767263"/>
            <a:ext cx="2133600" cy="274637"/>
          </a:xfrm>
          <a:prstGeom prst="rect">
            <a:avLst/>
          </a:prstGeom>
        </p:spPr>
        <p:txBody>
          <a:bodyPr/>
          <a:lstStyle>
            <a:lvl1pPr>
              <a:defRPr>
                <a:cs typeface="Arial" pitchFamily="34" charset="0"/>
              </a:defRPr>
            </a:lvl1pPr>
          </a:lstStyle>
          <a:p>
            <a:pPr>
              <a:defRPr/>
            </a:pPr>
            <a:fld id="{D70BAFB8-5165-4023-B388-7CC93834F14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568952" cy="820800"/>
          </a:xfrm>
        </p:spPr>
        <p:txBody>
          <a:bodyPr/>
          <a:lstStyle/>
          <a:p>
            <a:r>
              <a:rPr lang="ru-RU" smtClean="0"/>
              <a:t>Образец заголовка</a:t>
            </a:r>
            <a:endParaRPr lang="ru-RU" dirty="0"/>
          </a:p>
        </p:txBody>
      </p:sp>
      <p:sp>
        <p:nvSpPr>
          <p:cNvPr id="7" name="Content Placeholder 2"/>
          <p:cNvSpPr>
            <a:spLocks noGrp="1"/>
          </p:cNvSpPr>
          <p:nvPr>
            <p:ph idx="13"/>
          </p:nvPr>
        </p:nvSpPr>
        <p:spPr>
          <a:xfrm>
            <a:off x="244224"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8" name="Content Placeholder 2"/>
          <p:cNvSpPr>
            <a:spLocks noGrp="1"/>
          </p:cNvSpPr>
          <p:nvPr>
            <p:ph idx="14"/>
          </p:nvPr>
        </p:nvSpPr>
        <p:spPr>
          <a:xfrm>
            <a:off x="395537" y="1437625"/>
            <a:ext cx="8529889" cy="3295634"/>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Title Placeholder 1"/>
          <p:cNvSpPr>
            <a:spLocks noGrp="1"/>
          </p:cNvSpPr>
          <p:nvPr>
            <p:ph type="title"/>
          </p:nvPr>
        </p:nvSpPr>
        <p:spPr>
          <a:xfrm>
            <a:off x="323528" y="2494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4" y="1354836"/>
            <a:ext cx="7094790"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
        <p:nvSpPr>
          <p:cNvPr id="9" name="Text Placeholder 3"/>
          <p:cNvSpPr>
            <a:spLocks noGrp="1"/>
          </p:cNvSpPr>
          <p:nvPr>
            <p:ph type="body" sz="half" idx="2"/>
          </p:nvPr>
        </p:nvSpPr>
        <p:spPr>
          <a:xfrm>
            <a:off x="7457655" y="1383619"/>
            <a:ext cx="1316459" cy="3266852"/>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lvl1pPr>
              <a:defRPr/>
            </a:lvl1pPr>
          </a:lstStyle>
          <a:p>
            <a:r>
              <a:rPr lang="ru-RU" smtClean="0"/>
              <a:t>Образец заголовка</a:t>
            </a:r>
            <a:endParaRPr lang="ru-RU" dirty="0"/>
          </a:p>
        </p:txBody>
      </p:sp>
      <p:sp>
        <p:nvSpPr>
          <p:cNvPr id="10" name="Content Placeholder 2"/>
          <p:cNvSpPr>
            <a:spLocks noGrp="1"/>
          </p:cNvSpPr>
          <p:nvPr>
            <p:ph idx="1"/>
          </p:nvPr>
        </p:nvSpPr>
        <p:spPr>
          <a:xfrm>
            <a:off x="244224" y="1354836"/>
            <a:ext cx="7094790" cy="32956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7457655" y="1408859"/>
            <a:ext cx="1316459" cy="3241611"/>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4"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dirty="0" smtClean="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36700" y="1352278"/>
            <a:ext cx="420671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6" name="Content Placeholder 3"/>
          <p:cNvSpPr>
            <a:spLocks noGrp="1"/>
          </p:cNvSpPr>
          <p:nvPr>
            <p:ph sz="half" idx="2"/>
          </p:nvPr>
        </p:nvSpPr>
        <p:spPr>
          <a:xfrm>
            <a:off x="4577640" y="1352278"/>
            <a:ext cx="419647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6" y="1284685"/>
            <a:ext cx="7013575" cy="3348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9" name="Text Placeholder 3"/>
          <p:cNvSpPr>
            <a:spLocks noGrp="1"/>
          </p:cNvSpPr>
          <p:nvPr>
            <p:ph type="body" sz="half" idx="2"/>
          </p:nvPr>
        </p:nvSpPr>
        <p:spPr>
          <a:xfrm>
            <a:off x="7457655" y="1289803"/>
            <a:ext cx="1316459" cy="3342920"/>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6" y="128468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9" name="Picture Placeholder 2"/>
          <p:cNvSpPr>
            <a:spLocks noGrp="1"/>
          </p:cNvSpPr>
          <p:nvPr>
            <p:ph type="pic" idx="10"/>
          </p:nvPr>
        </p:nvSpPr>
        <p:spPr>
          <a:xfrm>
            <a:off x="4667250" y="128587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10"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0"/>
          <p:cNvSpPr/>
          <p:nvPr userDrawn="1"/>
        </p:nvSpPr>
        <p:spPr>
          <a:xfrm>
            <a:off x="-17463" y="-33338"/>
            <a:ext cx="9161463" cy="755651"/>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Заголовок 1"/>
          <p:cNvSpPr>
            <a:spLocks noGrp="1"/>
          </p:cNvSpPr>
          <p:nvPr>
            <p:ph type="title"/>
          </p:nvPr>
        </p:nvSpPr>
        <p:spPr bwMode="auto">
          <a:xfrm>
            <a:off x="457200" y="166688"/>
            <a:ext cx="8229600" cy="820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r>
              <a:rPr lang="en-US" altLang="ru-RU" smtClean="0"/>
              <a:t/>
            </a:r>
            <a:br>
              <a:rPr lang="en-US" altLang="ru-RU" smtClean="0"/>
            </a:br>
            <a:r>
              <a:rPr lang="en-US" altLang="ru-RU" smtClean="0"/>
              <a:t/>
            </a:r>
            <a:br>
              <a:rPr lang="en-US" altLang="ru-RU" smtClean="0"/>
            </a:br>
            <a:endParaRPr lang="ru-RU" altLang="ru-RU" smtClean="0"/>
          </a:p>
        </p:txBody>
      </p:sp>
      <p:sp>
        <p:nvSpPr>
          <p:cNvPr id="1028"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Нажмите для редактирования</a:t>
            </a:r>
          </a:p>
          <a:p>
            <a:pPr lvl="0"/>
            <a:r>
              <a:rPr lang="ru-RU" altLang="ru-RU" smtClean="0"/>
              <a:t>Нажмите для ввода текста</a:t>
            </a:r>
            <a:endParaRPr lang="en-US" altLang="ru-RU" smtClean="0"/>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 name="Rectangle 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9" name="Text Box 10"/>
          <p:cNvSpPr txBox="1">
            <a:spLocks noChangeArrowheads="1"/>
          </p:cNvSpPr>
          <p:nvPr userDrawn="1"/>
        </p:nvSpPr>
        <p:spPr bwMode="auto">
          <a:xfrm>
            <a:off x="201613" y="4929188"/>
            <a:ext cx="230187" cy="153987"/>
          </a:xfrm>
          <a:prstGeom prst="rect">
            <a:avLst/>
          </a:prstGeom>
          <a:noFill/>
          <a:ln w="9525">
            <a:noFill/>
            <a:miter lim="800000"/>
            <a:headEnd/>
            <a:tailEnd/>
          </a:ln>
        </p:spPr>
        <p:txBody>
          <a:bodyPr lIns="0" tIns="0" rIns="0" bIns="0" anchor="ct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fontAlgn="auto" hangingPunct="1">
              <a:spcBef>
                <a:spcPct val="50000"/>
              </a:spcBef>
              <a:spcAft>
                <a:spcPts val="0"/>
              </a:spcAft>
              <a:defRPr/>
            </a:pPr>
            <a:fld id="{36BD5EAA-F2A2-45C6-A632-AF2D9DFAAD11}" type="slidenum">
              <a:rPr lang="en-US" sz="1000" smtClean="0">
                <a:latin typeface="Verdana" charset="0"/>
                <a:cs typeface="+mn-cs"/>
              </a:rPr>
              <a:pPr algn="r" eaLnBrk="1" fontAlgn="auto" hangingPunct="1">
                <a:spcBef>
                  <a:spcPct val="50000"/>
                </a:spcBef>
                <a:spcAft>
                  <a:spcPts val="0"/>
                </a:spcAft>
                <a:defRPr/>
              </a:pPr>
              <a:t>‹#›</a:t>
            </a:fld>
            <a:endParaRPr lang="en-US" sz="1000" smtClean="0">
              <a:latin typeface="Verdana" charset="0"/>
              <a:cs typeface="+mn-cs"/>
            </a:endParaRPr>
          </a:p>
        </p:txBody>
      </p:sp>
      <p:sp>
        <p:nvSpPr>
          <p:cNvPr id="10" name="Text Box 15"/>
          <p:cNvSpPr txBox="1">
            <a:spLocks noChangeArrowheads="1"/>
          </p:cNvSpPr>
          <p:nvPr userDrawn="1"/>
        </p:nvSpPr>
        <p:spPr bwMode="auto">
          <a:xfrm>
            <a:off x="487363" y="4941888"/>
            <a:ext cx="3733800" cy="15240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sz="1000" dirty="0" smtClean="0">
                <a:latin typeface="Verdana" charset="0"/>
                <a:cs typeface="+mn-cs"/>
              </a:rPr>
              <a:t>|</a:t>
            </a:r>
          </a:p>
        </p:txBody>
      </p:sp>
      <p:grpSp>
        <p:nvGrpSpPr>
          <p:cNvPr id="1032" name="Группа 10"/>
          <p:cNvGrpSpPr>
            <a:grpSpLocks noChangeAspect="1"/>
          </p:cNvGrpSpPr>
          <p:nvPr userDrawn="1"/>
        </p:nvGrpSpPr>
        <p:grpSpPr bwMode="auto">
          <a:xfrm>
            <a:off x="8496300" y="4948238"/>
            <a:ext cx="306388" cy="136525"/>
            <a:chOff x="5385680" y="6487509"/>
            <a:chExt cx="1039813" cy="461962"/>
          </a:xfrm>
        </p:grpSpPr>
        <p:sp>
          <p:nvSpPr>
            <p:cNvPr id="1044"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a:defRPr/>
              </a:pPr>
              <a:endParaRPr lang="ru-RU">
                <a:cs typeface="Arial" pitchFamily="34" charset="0"/>
              </a:endParaRPr>
            </a:p>
          </p:txBody>
        </p:sp>
        <p:sp>
          <p:nvSpPr>
            <p:cNvPr id="1045"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a:defRPr/>
              </a:pPr>
              <a:endParaRPr lang="ru-RU">
                <a:cs typeface="Arial" pitchFamily="34" charset="0"/>
              </a:endParaRPr>
            </a:p>
          </p:txBody>
        </p:sp>
        <p:sp>
          <p:nvSpPr>
            <p:cNvPr id="1046"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a:defRPr/>
              </a:pPr>
              <a:endParaRPr lang="ru-RU">
                <a:cs typeface="Arial" pitchFamily="34" charset="0"/>
              </a:endParaRPr>
            </a:p>
          </p:txBody>
        </p:sp>
      </p:grpSp>
      <p:sp>
        <p:nvSpPr>
          <p:cNvPr id="21" name="Rectangle 6"/>
          <p:cNvSpPr>
            <a:spLocks noChangeArrowheads="1"/>
          </p:cNvSpPr>
          <p:nvPr userDrawn="1"/>
        </p:nvSpPr>
        <p:spPr bwMode="auto">
          <a:xfrm>
            <a:off x="-374650" y="-17463"/>
            <a:ext cx="366712" cy="366713"/>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mn-lt"/>
            </a:endParaRPr>
          </a:p>
        </p:txBody>
      </p:sp>
      <p:sp>
        <p:nvSpPr>
          <p:cNvPr id="22" name="Rectangle 7"/>
          <p:cNvSpPr>
            <a:spLocks noChangeArrowheads="1"/>
          </p:cNvSpPr>
          <p:nvPr userDrawn="1"/>
        </p:nvSpPr>
        <p:spPr bwMode="auto">
          <a:xfrm>
            <a:off x="-374650" y="349250"/>
            <a:ext cx="366712" cy="366713"/>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mn-lt"/>
            </a:endParaRPr>
          </a:p>
        </p:txBody>
      </p:sp>
      <p:sp>
        <p:nvSpPr>
          <p:cNvPr id="23"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4"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5" name="Rectangle 13"/>
          <p:cNvSpPr>
            <a:spLocks noChangeArrowheads="1"/>
          </p:cNvSpPr>
          <p:nvPr userDrawn="1"/>
        </p:nvSpPr>
        <p:spPr bwMode="auto">
          <a:xfrm>
            <a:off x="-374650" y="1447800"/>
            <a:ext cx="366712" cy="366713"/>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6"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7" name="Rectangle 11"/>
          <p:cNvSpPr>
            <a:spLocks noChangeArrowheads="1"/>
          </p:cNvSpPr>
          <p:nvPr userDrawn="1"/>
        </p:nvSpPr>
        <p:spPr bwMode="auto">
          <a:xfrm>
            <a:off x="-374650" y="2181225"/>
            <a:ext cx="366712" cy="366713"/>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8" name="Rectangle 12"/>
          <p:cNvSpPr>
            <a:spLocks noChangeArrowheads="1"/>
          </p:cNvSpPr>
          <p:nvPr userDrawn="1"/>
        </p:nvSpPr>
        <p:spPr bwMode="auto">
          <a:xfrm>
            <a:off x="-374650" y="2546350"/>
            <a:ext cx="366712" cy="366713"/>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9"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endParaRPr>
          </a:p>
        </p:txBody>
      </p:sp>
      <p:sp>
        <p:nvSpPr>
          <p:cNvPr id="30" name="Rectangle 12"/>
          <p:cNvSpPr>
            <a:spLocks noChangeArrowheads="1"/>
          </p:cNvSpPr>
          <p:nvPr userDrawn="1"/>
        </p:nvSpPr>
        <p:spPr bwMode="auto">
          <a:xfrm>
            <a:off x="-374650" y="3279775"/>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endParaRPr>
          </a:p>
        </p:txBody>
      </p:sp>
      <p:sp>
        <p:nvSpPr>
          <p:cNvPr id="31"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endParaRPr>
          </a:p>
        </p:txBody>
      </p:sp>
    </p:spTree>
  </p:cSld>
  <p:clrMap bg1="lt1" tx1="dk1" bg2="lt2" tx2="dk2" accent1="accent1" accent2="accent2" accent3="accent3" accent4="accent4" accent5="accent5" accent6="accent6" hlink="hlink" folHlink="folHlink"/>
  <p:sldLayoutIdLst>
    <p:sldLayoutId id="214748469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700" r:id="rId11"/>
    <p:sldLayoutId id="2147484701" r:id="rId12"/>
  </p:sldLayoutIdLst>
  <p:timing>
    <p:tnLst>
      <p:par>
        <p:cTn id="1" dur="indefinite" restart="never" nodeType="tmRoot"/>
      </p:par>
    </p:tnLst>
  </p:timing>
  <p:txStyles>
    <p:titleStyle>
      <a:lvl1pPr algn="l" rtl="0" eaLnBrk="0" fontAlgn="base" hangingPunct="0">
        <a:spcBef>
          <a:spcPct val="0"/>
        </a:spcBef>
        <a:spcAft>
          <a:spcPct val="0"/>
        </a:spcAft>
        <a:defRPr sz="2200" kern="1200">
          <a:solidFill>
            <a:schemeClr val="tx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200">
          <a:solidFill>
            <a:schemeClr val="tx1"/>
          </a:solidFill>
          <a:latin typeface="Verdana" charset="0"/>
          <a:ea typeface="Verdana" charset="0"/>
          <a:cs typeface="Verdana" charset="0"/>
        </a:defRPr>
      </a:lvl2pPr>
      <a:lvl3pPr algn="l" rtl="0" eaLnBrk="0" fontAlgn="base" hangingPunct="0">
        <a:spcBef>
          <a:spcPct val="0"/>
        </a:spcBef>
        <a:spcAft>
          <a:spcPct val="0"/>
        </a:spcAft>
        <a:defRPr sz="2200">
          <a:solidFill>
            <a:schemeClr val="tx1"/>
          </a:solidFill>
          <a:latin typeface="Verdana" charset="0"/>
          <a:ea typeface="Verdana" charset="0"/>
          <a:cs typeface="Verdana" charset="0"/>
        </a:defRPr>
      </a:lvl3pPr>
      <a:lvl4pPr algn="l" rtl="0" eaLnBrk="0" fontAlgn="base" hangingPunct="0">
        <a:spcBef>
          <a:spcPct val="0"/>
        </a:spcBef>
        <a:spcAft>
          <a:spcPct val="0"/>
        </a:spcAft>
        <a:defRPr sz="2200">
          <a:solidFill>
            <a:schemeClr val="tx1"/>
          </a:solidFill>
          <a:latin typeface="Verdana" charset="0"/>
          <a:ea typeface="Verdana" charset="0"/>
          <a:cs typeface="Verdana" charset="0"/>
        </a:defRPr>
      </a:lvl4pPr>
      <a:lvl5pPr algn="l" rtl="0" eaLnBrk="0" fontAlgn="base" hangingPunct="0">
        <a:spcBef>
          <a:spcPct val="0"/>
        </a:spcBef>
        <a:spcAft>
          <a:spcPct val="0"/>
        </a:spcAft>
        <a:defRPr sz="2200">
          <a:solidFill>
            <a:schemeClr val="tx1"/>
          </a:solidFill>
          <a:latin typeface="Verdana" charset="0"/>
          <a:ea typeface="Verdana" charset="0"/>
          <a:cs typeface="Verdana" charset="0"/>
        </a:defRPr>
      </a:lvl5pPr>
      <a:lvl6pPr marL="457200" algn="l" rtl="0" fontAlgn="base">
        <a:spcBef>
          <a:spcPct val="0"/>
        </a:spcBef>
        <a:spcAft>
          <a:spcPct val="0"/>
        </a:spcAft>
        <a:defRPr sz="2200">
          <a:solidFill>
            <a:schemeClr val="tx1"/>
          </a:solidFill>
          <a:latin typeface="Verdana" charset="0"/>
          <a:ea typeface="Verdana" charset="0"/>
          <a:cs typeface="Verdana" charset="0"/>
        </a:defRPr>
      </a:lvl6pPr>
      <a:lvl7pPr marL="914400" algn="l" rtl="0" fontAlgn="base">
        <a:spcBef>
          <a:spcPct val="0"/>
        </a:spcBef>
        <a:spcAft>
          <a:spcPct val="0"/>
        </a:spcAft>
        <a:defRPr sz="2200">
          <a:solidFill>
            <a:schemeClr val="tx1"/>
          </a:solidFill>
          <a:latin typeface="Verdana" charset="0"/>
          <a:ea typeface="Verdana" charset="0"/>
          <a:cs typeface="Verdana" charset="0"/>
        </a:defRPr>
      </a:lvl7pPr>
      <a:lvl8pPr marL="1371600" algn="l" rtl="0" fontAlgn="base">
        <a:spcBef>
          <a:spcPct val="0"/>
        </a:spcBef>
        <a:spcAft>
          <a:spcPct val="0"/>
        </a:spcAft>
        <a:defRPr sz="2200">
          <a:solidFill>
            <a:schemeClr val="tx1"/>
          </a:solidFill>
          <a:latin typeface="Verdana" charset="0"/>
          <a:ea typeface="Verdana" charset="0"/>
          <a:cs typeface="Verdana" charset="0"/>
        </a:defRPr>
      </a:lvl8pPr>
      <a:lvl9pPr marL="1828800" algn="l" rtl="0" fontAlgn="base">
        <a:spcBef>
          <a:spcPct val="0"/>
        </a:spcBef>
        <a:spcAft>
          <a:spcPct val="0"/>
        </a:spcAft>
        <a:defRPr sz="2200">
          <a:solidFill>
            <a:schemeClr val="tx1"/>
          </a:solidFill>
          <a:latin typeface="Verdana" charset="0"/>
          <a:ea typeface="Verdana" charset="0"/>
          <a:cs typeface="Verdana"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0" y="0"/>
            <a:ext cx="9144000" cy="3419475"/>
          </a:xfrm>
          <a:prstGeom prst="rect">
            <a:avLst/>
          </a:prstGeom>
          <a:noFill/>
          <a:ln w="9525">
            <a:noFill/>
            <a:miter lim="800000"/>
            <a:headEnd/>
            <a:tailEnd/>
          </a:ln>
        </p:spPr>
      </p:pic>
      <p:pic>
        <p:nvPicPr>
          <p:cNvPr id="5123" name="Picture 4" descr="cover_2.png"/>
          <p:cNvPicPr>
            <a:picLocks noChangeAspect="1"/>
          </p:cNvPicPr>
          <p:nvPr/>
        </p:nvPicPr>
        <p:blipFill>
          <a:blip r:embed="rId4" cstate="print"/>
          <a:srcRect t="48518"/>
          <a:stretch>
            <a:fillRect/>
          </a:stretch>
        </p:blipFill>
        <p:spPr bwMode="auto">
          <a:xfrm>
            <a:off x="0" y="2611438"/>
            <a:ext cx="9144000" cy="2532062"/>
          </a:xfrm>
          <a:prstGeom prst="rect">
            <a:avLst/>
          </a:prstGeom>
          <a:noFill/>
          <a:ln w="9525">
            <a:noFill/>
            <a:miter lim="800000"/>
            <a:headEnd/>
            <a:tailEnd/>
          </a:ln>
        </p:spPr>
      </p:pic>
      <p:sp>
        <p:nvSpPr>
          <p:cNvPr id="5124" name="Прямоугольник 3"/>
          <p:cNvSpPr>
            <a:spLocks noChangeArrowheads="1"/>
          </p:cNvSpPr>
          <p:nvPr/>
        </p:nvSpPr>
        <p:spPr bwMode="auto">
          <a:xfrm>
            <a:off x="827584" y="2787774"/>
            <a:ext cx="5959475" cy="338554"/>
          </a:xfrm>
          <a:prstGeom prst="rect">
            <a:avLst/>
          </a:prstGeom>
          <a:noFill/>
          <a:ln w="9525">
            <a:noFill/>
            <a:miter lim="800000"/>
            <a:headEnd/>
            <a:tailEnd/>
          </a:ln>
        </p:spPr>
        <p:txBody>
          <a:bodyPr>
            <a:spAutoFit/>
          </a:bodyPr>
          <a:lstStyle/>
          <a:p>
            <a:r>
              <a:rPr lang="ru-RU" sz="1600" dirty="0" smtClean="0">
                <a:solidFill>
                  <a:schemeClr val="bg1"/>
                </a:solidFill>
                <a:latin typeface="Times New Roman" pitchFamily="18" charset="0"/>
                <a:cs typeface="Times New Roman" pitchFamily="18" charset="0"/>
              </a:rPr>
              <a:t>Комплексный анализ предотказного состояния бесстыкового пути</a:t>
            </a:r>
            <a:endParaRPr lang="ru-RU" sz="1600" dirty="0">
              <a:solidFill>
                <a:schemeClr val="bg1"/>
              </a:solidFill>
              <a:latin typeface="Times New Roman" pitchFamily="18" charset="0"/>
              <a:cs typeface="Times New Roman" pitchFamily="18" charset="0"/>
            </a:endParaRPr>
          </a:p>
        </p:txBody>
      </p:sp>
      <p:sp>
        <p:nvSpPr>
          <p:cNvPr id="5" name="Text Placeholder 7"/>
          <p:cNvSpPr txBox="1">
            <a:spLocks/>
          </p:cNvSpPr>
          <p:nvPr/>
        </p:nvSpPr>
        <p:spPr>
          <a:xfrm>
            <a:off x="357188" y="4179888"/>
            <a:ext cx="4214812" cy="374650"/>
          </a:xfrm>
          <a:prstGeom prst="rect">
            <a:avLst/>
          </a:prstGeom>
        </p:spPr>
        <p:txBody>
          <a:bodyPr anchor="ctr"/>
          <a:lstStyle/>
          <a:p>
            <a:pPr fontAlgn="auto">
              <a:lnSpc>
                <a:spcPct val="150000"/>
              </a:lnSpc>
              <a:spcBef>
                <a:spcPts val="0"/>
              </a:spcBef>
              <a:spcAft>
                <a:spcPts val="0"/>
              </a:spcAft>
              <a:defRPr/>
            </a:pPr>
            <a:r>
              <a:rPr lang="ru-RU" altLang="ru-RU" sz="1000" b="1" dirty="0" smtClean="0">
                <a:latin typeface="Times New Roman" pitchFamily="18" charset="0"/>
                <a:cs typeface="Times New Roman" pitchFamily="18" charset="0"/>
              </a:rPr>
              <a:t>Куницын О.Е. </a:t>
            </a:r>
          </a:p>
          <a:p>
            <a:pPr fontAlgn="auto">
              <a:spcBef>
                <a:spcPts val="0"/>
              </a:spcBef>
              <a:spcAft>
                <a:spcPts val="0"/>
              </a:spcAft>
              <a:defRPr/>
            </a:pPr>
            <a:r>
              <a:rPr lang="ru-RU" altLang="ru-RU" sz="1000" b="1" dirty="0" smtClean="0">
                <a:latin typeface="Times New Roman" pitchFamily="18" charset="0"/>
                <a:cs typeface="Times New Roman" pitchFamily="18" charset="0"/>
              </a:rPr>
              <a:t>Начальник сектора бесстыкового пути</a:t>
            </a:r>
            <a:endParaRPr lang="ru-RU" altLang="ru-RU" sz="1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Состояние рельсовых скреплений</a:t>
            </a:r>
            <a:endParaRPr lang="ru-RU" altLang="ru-RU" sz="1600" dirty="0">
              <a:solidFill>
                <a:srgbClr val="990000"/>
              </a:solidFill>
              <a:latin typeface="Verdana" pitchFamily="34" charset="0"/>
            </a:endParaRPr>
          </a:p>
        </p:txBody>
      </p:sp>
      <p:pic>
        <p:nvPicPr>
          <p:cNvPr id="64514" name="Picture 2"/>
          <p:cNvPicPr>
            <a:picLocks noChangeAspect="1" noChangeArrowheads="1"/>
          </p:cNvPicPr>
          <p:nvPr/>
        </p:nvPicPr>
        <p:blipFill>
          <a:blip r:embed="rId3" cstate="print"/>
          <a:srcRect/>
          <a:stretch>
            <a:fillRect/>
          </a:stretch>
        </p:blipFill>
        <p:spPr bwMode="auto">
          <a:xfrm>
            <a:off x="611560" y="771550"/>
            <a:ext cx="7704856" cy="40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Наличие неподбитых и отрясенных шпал</a:t>
            </a:r>
            <a:endParaRPr lang="ru-RU" altLang="ru-RU" sz="1600" dirty="0">
              <a:solidFill>
                <a:srgbClr val="990000"/>
              </a:solidFill>
              <a:latin typeface="Verdana" pitchFamily="34" charset="0"/>
            </a:endParaRPr>
          </a:p>
        </p:txBody>
      </p:sp>
      <p:pic>
        <p:nvPicPr>
          <p:cNvPr id="65538" name="Picture 2"/>
          <p:cNvPicPr>
            <a:picLocks noChangeAspect="1" noChangeArrowheads="1"/>
          </p:cNvPicPr>
          <p:nvPr/>
        </p:nvPicPr>
        <p:blipFill>
          <a:blip r:embed="rId3" cstate="print"/>
          <a:srcRect/>
          <a:stretch>
            <a:fillRect/>
          </a:stretch>
        </p:blipFill>
        <p:spPr bwMode="auto">
          <a:xfrm>
            <a:off x="899592" y="771550"/>
            <a:ext cx="7488832" cy="4032448"/>
          </a:xfrm>
          <a:prstGeom prst="rect">
            <a:avLst/>
          </a:prstGeom>
          <a:noFill/>
          <a:ln w="9525">
            <a:noFill/>
            <a:miter lim="800000"/>
            <a:headEnd/>
            <a:tailEnd/>
          </a:ln>
        </p:spPr>
      </p:pic>
      <p:sp>
        <p:nvSpPr>
          <p:cNvPr id="4" name="Блок-схема: процесс 3"/>
          <p:cNvSpPr/>
          <p:nvPr/>
        </p:nvSpPr>
        <p:spPr>
          <a:xfrm>
            <a:off x="827584" y="2139702"/>
            <a:ext cx="3312368" cy="1008112"/>
          </a:xfrm>
          <a:prstGeom prst="flowChartProcess">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Мероприятия обеспечивающие устойчивость бесстыкового пути</a:t>
            </a:r>
            <a:endParaRPr lang="ru-RU" altLang="ru-RU" sz="1600" dirty="0">
              <a:solidFill>
                <a:srgbClr val="990000"/>
              </a:solidFill>
              <a:latin typeface="Verdana" pitchFamily="34" charset="0"/>
            </a:endParaRPr>
          </a:p>
        </p:txBody>
      </p:sp>
      <p:pic>
        <p:nvPicPr>
          <p:cNvPr id="12304"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68275" cy="144463"/>
          </a:xfrm>
          <a:prstGeom prst="rect">
            <a:avLst/>
          </a:prstGeom>
          <a:noFill/>
        </p:spPr>
      </p:pic>
      <p:pic>
        <p:nvPicPr>
          <p:cNvPr id="12303"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68275" cy="152400"/>
          </a:xfrm>
          <a:prstGeom prst="rect">
            <a:avLst/>
          </a:prstGeom>
          <a:noFill/>
        </p:spPr>
      </p:pic>
      <p:pic>
        <p:nvPicPr>
          <p:cNvPr id="12302"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60338" cy="212725"/>
          </a:xfrm>
          <a:prstGeom prst="rect">
            <a:avLst/>
          </a:prstGeom>
          <a:noFill/>
        </p:spPr>
      </p:pic>
      <p:pic>
        <p:nvPicPr>
          <p:cNvPr id="12310"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0663" cy="212725"/>
          </a:xfrm>
          <a:prstGeom prst="rect">
            <a:avLst/>
          </a:prstGeom>
          <a:noFill/>
        </p:spPr>
      </p:pic>
      <p:pic>
        <p:nvPicPr>
          <p:cNvPr id="1230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0663" cy="212725"/>
          </a:xfrm>
          <a:prstGeom prst="rect">
            <a:avLst/>
          </a:prstGeom>
          <a:noFill/>
        </p:spPr>
      </p:pic>
      <p:pic>
        <p:nvPicPr>
          <p:cNvPr id="12308"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0663" cy="212725"/>
          </a:xfrm>
          <a:prstGeom prst="rect">
            <a:avLst/>
          </a:prstGeom>
          <a:noFill/>
        </p:spPr>
      </p:pic>
      <p:pic>
        <p:nvPicPr>
          <p:cNvPr id="12307"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20663" cy="212725"/>
          </a:xfrm>
          <a:prstGeom prst="rect">
            <a:avLst/>
          </a:prstGeom>
          <a:noFill/>
        </p:spPr>
      </p:pic>
      <p:pic>
        <p:nvPicPr>
          <p:cNvPr id="12306"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44463" cy="190500"/>
          </a:xfrm>
          <a:prstGeom prst="rect">
            <a:avLst/>
          </a:prstGeom>
          <a:noFill/>
        </p:spPr>
      </p:pic>
      <p:pic>
        <p:nvPicPr>
          <p:cNvPr id="12305"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136525" cy="190500"/>
          </a:xfrm>
          <a:prstGeom prst="rect">
            <a:avLst/>
          </a:prstGeom>
          <a:noFill/>
        </p:spPr>
      </p:pic>
      <p:pic>
        <p:nvPicPr>
          <p:cNvPr id="12311" name="Picture 23"/>
          <p:cNvPicPr>
            <a:picLocks noChangeAspect="1" noChangeArrowheads="1"/>
          </p:cNvPicPr>
          <p:nvPr/>
        </p:nvPicPr>
        <p:blipFill>
          <a:blip r:embed="rId7" cstate="print"/>
          <a:srcRect/>
          <a:stretch>
            <a:fillRect/>
          </a:stretch>
        </p:blipFill>
        <p:spPr bwMode="auto">
          <a:xfrm>
            <a:off x="3851920" y="987574"/>
            <a:ext cx="4983650" cy="1944216"/>
          </a:xfrm>
          <a:prstGeom prst="rect">
            <a:avLst/>
          </a:prstGeom>
          <a:noFill/>
          <a:ln w="9525">
            <a:noFill/>
            <a:miter lim="800000"/>
            <a:headEnd/>
            <a:tailEnd/>
          </a:ln>
        </p:spPr>
      </p:pic>
      <p:sp>
        <p:nvSpPr>
          <p:cNvPr id="26" name="TextBox 25"/>
          <p:cNvSpPr txBox="1"/>
          <p:nvPr/>
        </p:nvSpPr>
        <p:spPr>
          <a:xfrm>
            <a:off x="5004048" y="699542"/>
            <a:ext cx="3384376" cy="307777"/>
          </a:xfrm>
          <a:prstGeom prst="rect">
            <a:avLst/>
          </a:prstGeom>
          <a:noFill/>
        </p:spPr>
        <p:txBody>
          <a:bodyPr wrap="square" rtlCol="0">
            <a:spAutoFit/>
          </a:bodyPr>
          <a:lstStyle/>
          <a:p>
            <a:r>
              <a:rPr lang="ru-RU" sz="1400" i="1" dirty="0" smtClean="0">
                <a:solidFill>
                  <a:srgbClr val="00B050"/>
                </a:solidFill>
              </a:rPr>
              <a:t>Оценочные критерии значений </a:t>
            </a:r>
            <a:r>
              <a:rPr lang="ru-RU" sz="1400" i="1" dirty="0" err="1" smtClean="0">
                <a:solidFill>
                  <a:srgbClr val="00B050"/>
                </a:solidFill>
              </a:rPr>
              <a:t>Кк</a:t>
            </a:r>
            <a:r>
              <a:rPr lang="ru-RU" sz="1400" i="1" dirty="0" smtClean="0">
                <a:solidFill>
                  <a:srgbClr val="00B050"/>
                </a:solidFill>
              </a:rPr>
              <a:t> и</a:t>
            </a:r>
            <a:r>
              <a:rPr lang="en-US" sz="1400" i="1" dirty="0" smtClean="0">
                <a:solidFill>
                  <a:srgbClr val="00B050"/>
                </a:solidFill>
              </a:rPr>
              <a:t> V</a:t>
            </a:r>
            <a:r>
              <a:rPr lang="en-US" sz="1200" i="1" dirty="0" smtClean="0">
                <a:solidFill>
                  <a:srgbClr val="00B050"/>
                </a:solidFill>
              </a:rPr>
              <a:t>2</a:t>
            </a:r>
            <a:r>
              <a:rPr lang="ru-RU" sz="1400" i="1" dirty="0" smtClean="0">
                <a:solidFill>
                  <a:srgbClr val="00B050"/>
                </a:solidFill>
              </a:rPr>
              <a:t> </a:t>
            </a:r>
            <a:endParaRPr lang="ru-RU" sz="1400" i="1" dirty="0">
              <a:solidFill>
                <a:srgbClr val="00B050"/>
              </a:solidFill>
            </a:endParaRPr>
          </a:p>
        </p:txBody>
      </p:sp>
      <p:sp>
        <p:nvSpPr>
          <p:cNvPr id="27" name="TextBox 26"/>
          <p:cNvSpPr txBox="1"/>
          <p:nvPr/>
        </p:nvSpPr>
        <p:spPr>
          <a:xfrm>
            <a:off x="4932040" y="2859782"/>
            <a:ext cx="3384376" cy="307777"/>
          </a:xfrm>
          <a:prstGeom prst="rect">
            <a:avLst/>
          </a:prstGeom>
          <a:noFill/>
        </p:spPr>
        <p:txBody>
          <a:bodyPr wrap="square" rtlCol="0">
            <a:spAutoFit/>
          </a:bodyPr>
          <a:lstStyle/>
          <a:p>
            <a:r>
              <a:rPr lang="ru-RU" sz="1400" i="1" dirty="0" smtClean="0">
                <a:solidFill>
                  <a:srgbClr val="00B050"/>
                </a:solidFill>
              </a:rPr>
              <a:t>Матрица ранжирования участков пути</a:t>
            </a:r>
            <a:endParaRPr lang="ru-RU" sz="1400" i="1" dirty="0">
              <a:solidFill>
                <a:srgbClr val="00B050"/>
              </a:solidFill>
            </a:endParaRPr>
          </a:p>
        </p:txBody>
      </p:sp>
      <p:graphicFrame>
        <p:nvGraphicFramePr>
          <p:cNvPr id="14" name="Таблица 13"/>
          <p:cNvGraphicFramePr>
            <a:graphicFrameLocks noGrp="1"/>
          </p:cNvGraphicFramePr>
          <p:nvPr/>
        </p:nvGraphicFramePr>
        <p:xfrm>
          <a:off x="35496" y="735732"/>
          <a:ext cx="3816424" cy="4050737"/>
        </p:xfrm>
        <a:graphic>
          <a:graphicData uri="http://schemas.openxmlformats.org/drawingml/2006/table">
            <a:tbl>
              <a:tblPr/>
              <a:tblGrid>
                <a:gridCol w="648072"/>
                <a:gridCol w="714633"/>
                <a:gridCol w="2453719"/>
              </a:tblGrid>
              <a:tr h="188728">
                <a:tc>
                  <a:txBody>
                    <a:bodyPr/>
                    <a:lstStyle/>
                    <a:p>
                      <a:pPr algn="ctr">
                        <a:lnSpc>
                          <a:spcPct val="115000"/>
                        </a:lnSpc>
                        <a:spcAft>
                          <a:spcPts val="0"/>
                        </a:spcAft>
                      </a:pPr>
                      <a:r>
                        <a:rPr lang="ru-RU" sz="500" b="1" dirty="0">
                          <a:latin typeface="Times New Roman"/>
                          <a:ea typeface="Times New Roman"/>
                          <a:cs typeface="Times New Roman"/>
                        </a:rPr>
                        <a:t>Номер состояния бесстыкового пути</a:t>
                      </a:r>
                      <a:endParaRPr lang="ru-RU" sz="700" b="1" dirty="0">
                        <a:latin typeface="Calibri"/>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500">
                          <a:latin typeface="Times New Roman"/>
                          <a:ea typeface="Times New Roman"/>
                          <a:cs typeface="Times New Roman"/>
                        </a:rPr>
                        <a:t>Характеристика состояния</a:t>
                      </a:r>
                      <a:endParaRPr lang="ru-RU" sz="70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500">
                          <a:latin typeface="Times New Roman"/>
                          <a:ea typeface="Times New Roman"/>
                          <a:cs typeface="Times New Roman"/>
                        </a:rPr>
                        <a:t>Мероприятия, обеспечивающие устойчивость бесстыкового пути в зависимости от его состояния</a:t>
                      </a:r>
                      <a:endParaRPr lang="ru-RU" sz="70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8">
                <a:tc>
                  <a:txBody>
                    <a:bodyPr/>
                    <a:lstStyle/>
                    <a:p>
                      <a:pPr algn="ctr">
                        <a:lnSpc>
                          <a:spcPct val="115000"/>
                        </a:lnSpc>
                        <a:spcAft>
                          <a:spcPts val="0"/>
                        </a:spcAft>
                      </a:pPr>
                      <a:r>
                        <a:rPr lang="ru-RU" sz="800" b="1" dirty="0">
                          <a:latin typeface="Times New Roman"/>
                          <a:ea typeface="Times New Roman"/>
                          <a:cs typeface="Times New Roman"/>
                        </a:rPr>
                        <a:t>1.</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600" b="1" dirty="0">
                          <a:solidFill>
                            <a:schemeClr val="tx1"/>
                          </a:solidFill>
                          <a:latin typeface="Times New Roman"/>
                          <a:ea typeface="Times New Roman"/>
                          <a:cs typeface="Times New Roman"/>
                        </a:rPr>
                        <a:t>не принимаемое в расчет </a:t>
                      </a:r>
                      <a:endParaRPr lang="ru-RU" sz="600" b="1" dirty="0">
                        <a:solidFill>
                          <a:schemeClr val="tx1"/>
                        </a:solidFill>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ru-RU" sz="500" dirty="0" smtClean="0">
                          <a:solidFill>
                            <a:srgbClr val="000000"/>
                          </a:solidFill>
                          <a:latin typeface="Times New Roman"/>
                          <a:ea typeface="Times New Roman"/>
                          <a:cs typeface="Times New Roman"/>
                        </a:rPr>
                        <a:t>Дополнительные </a:t>
                      </a:r>
                      <a:r>
                        <a:rPr lang="ru-RU" sz="500" dirty="0">
                          <a:solidFill>
                            <a:srgbClr val="000000"/>
                          </a:solidFill>
                          <a:latin typeface="Times New Roman"/>
                          <a:ea typeface="Times New Roman"/>
                          <a:cs typeface="Times New Roman"/>
                        </a:rPr>
                        <a:t>мероприятия не требуются.</a:t>
                      </a:r>
                      <a:endParaRPr lang="ru-RU" sz="700"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026">
                <a:tc>
                  <a:txBody>
                    <a:bodyPr/>
                    <a:lstStyle/>
                    <a:p>
                      <a:pPr algn="ctr">
                        <a:lnSpc>
                          <a:spcPct val="115000"/>
                        </a:lnSpc>
                        <a:spcAft>
                          <a:spcPts val="0"/>
                        </a:spcAft>
                      </a:pPr>
                      <a:r>
                        <a:rPr lang="ru-RU" sz="800" b="1" dirty="0">
                          <a:latin typeface="Times New Roman"/>
                          <a:ea typeface="Times New Roman"/>
                          <a:cs typeface="Times New Roman"/>
                        </a:rPr>
                        <a:t>2.</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допустимое</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ru-RU" sz="500" dirty="0">
                          <a:latin typeface="Times New Roman"/>
                          <a:ea typeface="Times New Roman"/>
                          <a:cs typeface="Times New Roman"/>
                        </a:rPr>
                        <a:t>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разрядка или регулировка температурных напряжений,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5 суток с момента выявления.  Срок выполнения работ – не позднее 10 суток с момента выявления.</a:t>
                      </a:r>
                      <a:endParaRPr lang="ru-RU" sz="700"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026">
                <a:tc>
                  <a:txBody>
                    <a:bodyPr/>
                    <a:lstStyle/>
                    <a:p>
                      <a:pPr algn="ctr">
                        <a:lnSpc>
                          <a:spcPct val="115000"/>
                        </a:lnSpc>
                        <a:spcAft>
                          <a:spcPts val="0"/>
                        </a:spcAft>
                      </a:pPr>
                      <a:r>
                        <a:rPr lang="ru-RU" sz="800" b="1" dirty="0">
                          <a:latin typeface="Times New Roman"/>
                          <a:ea typeface="Times New Roman"/>
                          <a:cs typeface="Times New Roman"/>
                        </a:rPr>
                        <a:t>3.</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err="1">
                          <a:latin typeface="Times New Roman"/>
                          <a:ea typeface="Times New Roman"/>
                          <a:cs typeface="Times New Roman"/>
                        </a:rPr>
                        <a:t>Нежелатель-ное</a:t>
                      </a:r>
                      <a:r>
                        <a:rPr lang="ru-RU" sz="800" b="1" dirty="0">
                          <a:latin typeface="Times New Roman"/>
                          <a:ea typeface="Times New Roman"/>
                          <a:cs typeface="Times New Roman"/>
                        </a:rPr>
                        <a:t> </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ru-RU" sz="500" dirty="0">
                          <a:latin typeface="Times New Roman"/>
                          <a:ea typeface="Times New Roman"/>
                          <a:cs typeface="Times New Roman"/>
                        </a:rPr>
                        <a:t>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разрядка или регулировка температурных напряжений,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3 суток с момента выявления.  Срок выполнения работ – не позднее 5 суток с момента выявления.</a:t>
                      </a:r>
                      <a:endParaRPr lang="ru-RU" sz="700"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362">
                <a:tc>
                  <a:txBody>
                    <a:bodyPr/>
                    <a:lstStyle/>
                    <a:p>
                      <a:pPr algn="ctr">
                        <a:lnSpc>
                          <a:spcPct val="115000"/>
                        </a:lnSpc>
                        <a:spcAft>
                          <a:spcPts val="0"/>
                        </a:spcAft>
                      </a:pPr>
                      <a:r>
                        <a:rPr lang="ru-RU" sz="800" b="1" dirty="0">
                          <a:latin typeface="Times New Roman"/>
                          <a:ea typeface="Times New Roman"/>
                          <a:cs typeface="Times New Roman"/>
                        </a:rPr>
                        <a:t>4.</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err="1" smtClean="0">
                          <a:latin typeface="Times New Roman"/>
                          <a:ea typeface="Times New Roman"/>
                          <a:cs typeface="Times New Roman"/>
                        </a:rPr>
                        <a:t>Предотказ</a:t>
                      </a:r>
                      <a:r>
                        <a:rPr lang="ru-RU" sz="800" b="1" dirty="0" smtClean="0">
                          <a:latin typeface="Times New Roman"/>
                          <a:ea typeface="Times New Roman"/>
                          <a:cs typeface="Times New Roman"/>
                        </a:rPr>
                        <a:t> </a:t>
                      </a:r>
                      <a:r>
                        <a:rPr lang="ru-RU" sz="800" b="1" dirty="0" err="1" smtClean="0">
                          <a:latin typeface="Times New Roman"/>
                          <a:ea typeface="Times New Roman"/>
                          <a:cs typeface="Times New Roman"/>
                        </a:rPr>
                        <a:t>ное</a:t>
                      </a:r>
                      <a:r>
                        <a:rPr lang="ru-RU" sz="800" b="1" dirty="0" smtClean="0">
                          <a:latin typeface="Times New Roman"/>
                          <a:ea typeface="Times New Roman"/>
                          <a:cs typeface="Times New Roman"/>
                        </a:rPr>
                        <a:t> </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just">
                        <a:lnSpc>
                          <a:spcPct val="115000"/>
                        </a:lnSpc>
                        <a:spcAft>
                          <a:spcPts val="0"/>
                        </a:spcAft>
                      </a:pPr>
                      <a:r>
                        <a:rPr lang="ru-RU" sz="500" dirty="0">
                          <a:latin typeface="Times New Roman"/>
                          <a:ea typeface="Times New Roman"/>
                          <a:cs typeface="Times New Roman"/>
                        </a:rPr>
                        <a:t>Для пикетов, находящихся в  </a:t>
                      </a:r>
                      <a:r>
                        <a:rPr lang="ru-RU" sz="500" dirty="0" err="1">
                          <a:latin typeface="Times New Roman"/>
                          <a:ea typeface="Times New Roman"/>
                          <a:cs typeface="Times New Roman"/>
                        </a:rPr>
                        <a:t>предотказном</a:t>
                      </a:r>
                      <a:r>
                        <a:rPr lang="ru-RU" sz="500" dirty="0">
                          <a:latin typeface="Times New Roman"/>
                          <a:ea typeface="Times New Roman"/>
                          <a:cs typeface="Times New Roman"/>
                        </a:rPr>
                        <a:t> состоянии устанавливаются следующие ограничения скорости:</a:t>
                      </a:r>
                      <a:endParaRPr lang="ru-RU" sz="700" dirty="0">
                        <a:latin typeface="Calibri"/>
                        <a:ea typeface="Calibri"/>
                        <a:cs typeface="Times New Roman"/>
                      </a:endParaRPr>
                    </a:p>
                    <a:p>
                      <a:pPr algn="just">
                        <a:lnSpc>
                          <a:spcPct val="115000"/>
                        </a:lnSpc>
                        <a:spcAft>
                          <a:spcPts val="0"/>
                        </a:spcAft>
                      </a:pPr>
                      <a:r>
                        <a:rPr lang="ru-RU" sz="500" dirty="0">
                          <a:latin typeface="Times New Roman"/>
                          <a:ea typeface="Times New Roman"/>
                          <a:cs typeface="Times New Roman"/>
                        </a:rPr>
                        <a:t>- при значении  = 2,5 и более, но менее 3 для линий с установленной скоростью движения более 140 км/ч устанавливается ограничение скорости до 120 км/ч;</a:t>
                      </a:r>
                      <a:endParaRPr lang="ru-RU" sz="700" dirty="0">
                        <a:latin typeface="Calibri"/>
                        <a:ea typeface="Calibri"/>
                        <a:cs typeface="Times New Roman"/>
                      </a:endParaRPr>
                    </a:p>
                    <a:p>
                      <a:pPr algn="just">
                        <a:lnSpc>
                          <a:spcPct val="115000"/>
                        </a:lnSpc>
                        <a:spcAft>
                          <a:spcPts val="0"/>
                        </a:spcAft>
                      </a:pPr>
                      <a:r>
                        <a:rPr lang="ru-RU" sz="500" dirty="0">
                          <a:latin typeface="Times New Roman"/>
                          <a:ea typeface="Times New Roman"/>
                          <a:cs typeface="Times New Roman"/>
                        </a:rPr>
                        <a:t>- при значении  = 3 и более, но не менее 4 устанавливается ограничение скорости до </a:t>
                      </a:r>
                      <a:r>
                        <a:rPr lang="ru-RU" sz="500" dirty="0" smtClean="0">
                          <a:latin typeface="Times New Roman"/>
                          <a:ea typeface="Times New Roman"/>
                          <a:cs typeface="Times New Roman"/>
                        </a:rPr>
                        <a:t>60</a:t>
                      </a:r>
                      <a:endParaRPr lang="ru-RU" sz="700" dirty="0">
                        <a:latin typeface="Calibri"/>
                        <a:ea typeface="Calibri"/>
                        <a:cs typeface="Times New Roman"/>
                      </a:endParaRPr>
                    </a:p>
                    <a:p>
                      <a:pPr algn="just">
                        <a:lnSpc>
                          <a:spcPct val="115000"/>
                        </a:lnSpc>
                        <a:spcAft>
                          <a:spcPts val="0"/>
                        </a:spcAft>
                      </a:pPr>
                      <a:r>
                        <a:rPr lang="ru-RU" sz="500" dirty="0">
                          <a:latin typeface="Times New Roman"/>
                          <a:ea typeface="Times New Roman"/>
                          <a:cs typeface="Times New Roman"/>
                        </a:rPr>
                        <a:t>- при значении  = 4 и более до 5 устанавливается ограничение скорости до 25 км/ч.</a:t>
                      </a:r>
                      <a:endParaRPr lang="ru-RU" sz="700" dirty="0">
                        <a:latin typeface="Calibri"/>
                        <a:ea typeface="Calibri"/>
                        <a:cs typeface="Times New Roman"/>
                      </a:endParaRPr>
                    </a:p>
                    <a:p>
                      <a:pPr algn="just">
                        <a:lnSpc>
                          <a:spcPct val="115000"/>
                        </a:lnSpc>
                        <a:spcAft>
                          <a:spcPts val="0"/>
                        </a:spcAft>
                      </a:pPr>
                      <a:r>
                        <a:rPr lang="ru-RU" sz="500" dirty="0">
                          <a:latin typeface="Times New Roman"/>
                          <a:ea typeface="Times New Roman"/>
                          <a:cs typeface="Times New Roman"/>
                        </a:rPr>
                        <a:t> В течение первых суток после выявления выполняется разрядка или регулировка температурных напряжений на выявленном и прилегающих пикетах. 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1 суток с момента выявления.  Срок выполнения работ – не позднее 3 суток с момента выявления. Ограничение скорости снимается после выполнения всех работ.</a:t>
                      </a:r>
                      <a:endParaRPr lang="ru-RU" sz="700"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545">
                <a:tc>
                  <a:txBody>
                    <a:bodyPr/>
                    <a:lstStyle/>
                    <a:p>
                      <a:pPr algn="ctr">
                        <a:lnSpc>
                          <a:spcPct val="115000"/>
                        </a:lnSpc>
                        <a:spcAft>
                          <a:spcPts val="0"/>
                        </a:spcAft>
                      </a:pPr>
                      <a:r>
                        <a:rPr lang="ru-RU" sz="800" b="1" dirty="0">
                          <a:latin typeface="Times New Roman"/>
                          <a:ea typeface="Times New Roman"/>
                          <a:cs typeface="Times New Roman"/>
                        </a:rPr>
                        <a:t>5.</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err="1" smtClean="0">
                          <a:latin typeface="Times New Roman"/>
                          <a:ea typeface="Times New Roman"/>
                          <a:cs typeface="Times New Roman"/>
                        </a:rPr>
                        <a:t>Недопусти</a:t>
                      </a:r>
                      <a:r>
                        <a:rPr lang="ru-RU" sz="800" b="1" dirty="0" smtClean="0">
                          <a:latin typeface="Times New Roman"/>
                          <a:ea typeface="Times New Roman"/>
                          <a:cs typeface="Times New Roman"/>
                        </a:rPr>
                        <a:t> мое </a:t>
                      </a:r>
                      <a:endParaRPr lang="ru-RU" sz="800" b="1"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ru-RU" sz="500" dirty="0">
                          <a:latin typeface="Times New Roman"/>
                          <a:ea typeface="Times New Roman"/>
                          <a:cs typeface="Times New Roman"/>
                        </a:rPr>
                        <a:t>Движение закрывается до выполнения разрядки температурных напряжений. Выполняется внеплановый осмотр выявленного пикета, и прилегающих пикетов. Выполняется определение фактической температуры закрепления на осмотренных пикетах. По результатам осмотра назначаются работы для устранения выявленных неисправностей – протяжка болтов/шурупов, замена неисправных скреплений, пополнение или уплотнение балластной призмы и другие работы, требуемые для устранения выявленных неисправностей. Срок осмотра -  не более 1 суток с момента выявления.  Срок выполнения работ – не позднее 3 суток с момента выявления.</a:t>
                      </a:r>
                      <a:endParaRPr lang="ru-RU" sz="700" dirty="0">
                        <a:latin typeface="Calibri"/>
                        <a:ea typeface="Calibri"/>
                        <a:cs typeface="Times New Roman"/>
                      </a:endParaRPr>
                    </a:p>
                    <a:p>
                      <a:pPr algn="just">
                        <a:lnSpc>
                          <a:spcPct val="115000"/>
                        </a:lnSpc>
                        <a:spcAft>
                          <a:spcPts val="0"/>
                        </a:spcAft>
                      </a:pPr>
                      <a:r>
                        <a:rPr lang="ru-RU" sz="500" dirty="0">
                          <a:latin typeface="Times New Roman"/>
                          <a:ea typeface="Times New Roman"/>
                          <a:cs typeface="Times New Roman"/>
                        </a:rPr>
                        <a:t>После выполнения разрядки температурных напряжений движение открывается со скоростью 25 км/ч. Ограничение скорости снимается после выполнения всех работ.</a:t>
                      </a:r>
                      <a:endParaRPr lang="ru-RU" sz="700" dirty="0">
                        <a:latin typeface="Calibri"/>
                        <a:ea typeface="Calibri"/>
                        <a:cs typeface="Times New Roman"/>
                      </a:endParaRPr>
                    </a:p>
                  </a:txBody>
                  <a:tcPr marL="40568" marR="40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313" name="Picture 25"/>
          <p:cNvPicPr>
            <a:picLocks noChangeAspect="1" noChangeArrowheads="1"/>
          </p:cNvPicPr>
          <p:nvPr/>
        </p:nvPicPr>
        <p:blipFill>
          <a:blip r:embed="rId8" cstate="print"/>
          <a:srcRect/>
          <a:stretch>
            <a:fillRect/>
          </a:stretch>
        </p:blipFill>
        <p:spPr bwMode="auto">
          <a:xfrm>
            <a:off x="3995936" y="3147814"/>
            <a:ext cx="4762500" cy="165618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Регламент взаимодействия</a:t>
            </a:r>
            <a:endParaRPr lang="ru-RU" altLang="ru-RU" sz="1600" dirty="0">
              <a:solidFill>
                <a:srgbClr val="990000"/>
              </a:solidFill>
              <a:latin typeface="Verdana" pitchFamily="34" charset="0"/>
            </a:endParaRPr>
          </a:p>
        </p:txBody>
      </p:sp>
      <p:pic>
        <p:nvPicPr>
          <p:cNvPr id="13388" name="Picture 76"/>
          <p:cNvPicPr>
            <a:picLocks noChangeAspect="1" noChangeArrowheads="1"/>
          </p:cNvPicPr>
          <p:nvPr/>
        </p:nvPicPr>
        <p:blipFill>
          <a:blip r:embed="rId3" cstate="print"/>
          <a:srcRect/>
          <a:stretch>
            <a:fillRect/>
          </a:stretch>
        </p:blipFill>
        <p:spPr bwMode="auto">
          <a:xfrm>
            <a:off x="2051720" y="771550"/>
            <a:ext cx="5184576" cy="40324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a:solidFill>
                  <a:srgbClr val="990000"/>
                </a:solidFill>
                <a:latin typeface="Verdana" pitchFamily="34" charset="0"/>
              </a:rPr>
              <a:t>Ограничения скорости по пикетам, </a:t>
            </a:r>
            <a:r>
              <a:rPr lang="ru-RU" altLang="ru-RU" sz="1600" dirty="0" smtClean="0">
                <a:solidFill>
                  <a:srgbClr val="990000"/>
                </a:solidFill>
                <a:latin typeface="Verdana" pitchFamily="34" charset="0"/>
              </a:rPr>
              <a:t>выявленным в ПО </a:t>
            </a:r>
            <a:r>
              <a:rPr lang="ru-RU" altLang="ru-RU" sz="1600" dirty="0">
                <a:solidFill>
                  <a:srgbClr val="990000"/>
                </a:solidFill>
                <a:latin typeface="Verdana" pitchFamily="34" charset="0"/>
              </a:rPr>
              <a:t>КАПС БП</a:t>
            </a:r>
          </a:p>
        </p:txBody>
      </p:sp>
      <p:pic>
        <p:nvPicPr>
          <p:cNvPr id="10254" name="Picture 14"/>
          <p:cNvPicPr>
            <a:picLocks noChangeAspect="1" noChangeArrowheads="1"/>
          </p:cNvPicPr>
          <p:nvPr/>
        </p:nvPicPr>
        <p:blipFill>
          <a:blip r:embed="rId3" cstate="print"/>
          <a:srcRect/>
          <a:stretch>
            <a:fillRect/>
          </a:stretch>
        </p:blipFill>
        <p:spPr bwMode="auto">
          <a:xfrm>
            <a:off x="1979712" y="1347614"/>
            <a:ext cx="2448272" cy="3456384"/>
          </a:xfrm>
          <a:prstGeom prst="rect">
            <a:avLst/>
          </a:prstGeom>
          <a:noFill/>
          <a:ln w="9525">
            <a:solidFill>
              <a:schemeClr val="tx1"/>
            </a:solidFill>
            <a:miter lim="800000"/>
            <a:headEnd/>
            <a:tailEnd/>
          </a:ln>
        </p:spPr>
      </p:pic>
      <p:pic>
        <p:nvPicPr>
          <p:cNvPr id="10253" name="Picture 13"/>
          <p:cNvPicPr>
            <a:picLocks noChangeAspect="1" noChangeArrowheads="1"/>
          </p:cNvPicPr>
          <p:nvPr/>
        </p:nvPicPr>
        <p:blipFill>
          <a:blip r:embed="rId4" cstate="print"/>
          <a:srcRect/>
          <a:stretch>
            <a:fillRect/>
          </a:stretch>
        </p:blipFill>
        <p:spPr bwMode="auto">
          <a:xfrm>
            <a:off x="107504" y="771550"/>
            <a:ext cx="2627784" cy="3816424"/>
          </a:xfrm>
          <a:prstGeom prst="rect">
            <a:avLst/>
          </a:prstGeom>
          <a:noFill/>
          <a:ln w="9525">
            <a:solidFill>
              <a:schemeClr val="tx1"/>
            </a:solidFill>
            <a:miter lim="800000"/>
            <a:headEnd/>
            <a:tailEnd/>
          </a:ln>
        </p:spPr>
      </p:pic>
      <p:pic>
        <p:nvPicPr>
          <p:cNvPr id="10256" name="Picture 16"/>
          <p:cNvPicPr>
            <a:picLocks noChangeAspect="1" noChangeArrowheads="1"/>
          </p:cNvPicPr>
          <p:nvPr/>
        </p:nvPicPr>
        <p:blipFill>
          <a:blip r:embed="rId5" cstate="print"/>
          <a:srcRect/>
          <a:stretch>
            <a:fillRect/>
          </a:stretch>
        </p:blipFill>
        <p:spPr bwMode="auto">
          <a:xfrm>
            <a:off x="4427984" y="2787774"/>
            <a:ext cx="4577890" cy="1872208"/>
          </a:xfrm>
          <a:prstGeom prst="rect">
            <a:avLst/>
          </a:prstGeom>
          <a:noFill/>
          <a:ln w="9525">
            <a:noFill/>
            <a:miter lim="800000"/>
            <a:headEnd/>
            <a:tailEnd/>
          </a:ln>
        </p:spPr>
      </p:pic>
      <p:sp>
        <p:nvSpPr>
          <p:cNvPr id="17" name="Прямоугольник 16"/>
          <p:cNvSpPr/>
          <p:nvPr/>
        </p:nvSpPr>
        <p:spPr>
          <a:xfrm>
            <a:off x="8172400" y="3579862"/>
            <a:ext cx="827584" cy="93610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55" name="Picture 15"/>
          <p:cNvPicPr>
            <a:picLocks noChangeAspect="1" noChangeArrowheads="1"/>
          </p:cNvPicPr>
          <p:nvPr/>
        </p:nvPicPr>
        <p:blipFill>
          <a:blip r:embed="rId6" cstate="print"/>
          <a:srcRect/>
          <a:stretch>
            <a:fillRect/>
          </a:stretch>
        </p:blipFill>
        <p:spPr bwMode="auto">
          <a:xfrm>
            <a:off x="3635896" y="987574"/>
            <a:ext cx="4968552"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Отчетные формы дистанции пути</a:t>
            </a:r>
            <a:endParaRPr lang="ru-RU" altLang="ru-RU" sz="1600" dirty="0">
              <a:solidFill>
                <a:srgbClr val="990000"/>
              </a:solidFill>
              <a:latin typeface="Verdana" pitchFamily="34" charset="0"/>
            </a:endParaRPr>
          </a:p>
        </p:txBody>
      </p:sp>
      <p:pic>
        <p:nvPicPr>
          <p:cNvPr id="14346" name="Picture 10"/>
          <p:cNvPicPr>
            <a:picLocks noChangeAspect="1" noChangeArrowheads="1"/>
          </p:cNvPicPr>
          <p:nvPr/>
        </p:nvPicPr>
        <p:blipFill>
          <a:blip r:embed="rId3" cstate="print"/>
          <a:srcRect/>
          <a:stretch>
            <a:fillRect/>
          </a:stretch>
        </p:blipFill>
        <p:spPr bwMode="auto">
          <a:xfrm>
            <a:off x="755576" y="1851670"/>
            <a:ext cx="2537447" cy="2952328"/>
          </a:xfrm>
          <a:prstGeom prst="rect">
            <a:avLst/>
          </a:prstGeom>
          <a:noFill/>
          <a:ln w="9525">
            <a:solidFill>
              <a:schemeClr val="tx1"/>
            </a:solidFill>
            <a:miter lim="800000"/>
            <a:headEnd/>
            <a:tailEnd/>
          </a:ln>
        </p:spPr>
      </p:pic>
      <p:pic>
        <p:nvPicPr>
          <p:cNvPr id="14345" name="Picture 9"/>
          <p:cNvPicPr>
            <a:picLocks noChangeAspect="1" noChangeArrowheads="1"/>
          </p:cNvPicPr>
          <p:nvPr/>
        </p:nvPicPr>
        <p:blipFill>
          <a:blip r:embed="rId4" cstate="print"/>
          <a:srcRect/>
          <a:stretch>
            <a:fillRect/>
          </a:stretch>
        </p:blipFill>
        <p:spPr bwMode="auto">
          <a:xfrm>
            <a:off x="179512" y="771550"/>
            <a:ext cx="2322258" cy="3096344"/>
          </a:xfrm>
          <a:prstGeom prst="rect">
            <a:avLst/>
          </a:prstGeom>
          <a:noFill/>
          <a:ln w="9525">
            <a:solidFill>
              <a:schemeClr val="tx1"/>
            </a:solidFill>
            <a:miter lim="800000"/>
            <a:headEnd/>
            <a:tailEnd/>
          </a:ln>
        </p:spPr>
      </p:pic>
      <p:sp>
        <p:nvSpPr>
          <p:cNvPr id="14348" name="Rectangle 12"/>
          <p:cNvSpPr>
            <a:spLocks noChangeArrowheads="1"/>
          </p:cNvSpPr>
          <p:nvPr/>
        </p:nvSpPr>
        <p:spPr bwMode="auto">
          <a:xfrm>
            <a:off x="3419872" y="1203598"/>
            <a:ext cx="2664296" cy="288032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ИЗ САНКТ-ПЕТЕРБУРГА БАЛТИЙСКОГО  ПЧ-11 ОКТ НР 725 А 106 19.09.2018 11:30</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СФОРМИРОВАНА ЭВМ 4542911 01 11=</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ДСП ДНЦ - 203, КАЛИЩЕ, ЛУЖСКАЯ, НОВЫЙ ПЕТЕРГОФ, ОРАНИЕНБАУМ,</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СПБ БАЛТИЙСКИЙ, СПБ СОРТ МОСК, СТРЕЛЬНА, ШУШАРЫ, ДОРЦП=</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С 19.09.18 11:40 ДО ОТМЕНЫ</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НА 28 КМ ПК 5</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(НА ДВАДЦАТЬ ВОСЬМОМ КМ ПК ПЯТЬ)</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НА ПЕРЕГОНЕ СТРЕЛЬНА-НОВ ПЕТЕРГОФ</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ПО II (ВТОРОМУ) ПУТИ</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ПРИЧИНА ПО СОДЕРЖАНИЮ РЕЛЬСОВОЙ КОЛЕИ</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ВЫДАВАЙТЕ ПРЕДУПРЕЖДЕНИЕ ЧЕТНЫМ И НЕЧЕТНЫМ ПОЕЗДАМ</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ОСТАНОВИТЬСЯ У КРАСНОГО СИГНАЛА, А ПРИ ЕГО ОТСУТСТВИИ СЛЕДОВАТЬ </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СО СКОРОСТЬЮ НЕ БОЛЕЕ</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60 (ШЕСТИДЕСЯТИ ) КМ/Ч ДЛЯ ГРУЗОВЫХ</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60 (ШЕСТИДЕСЯТИ ) КМ/Ч ДЛЯ ПАССАЖИРСКИХ</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60 (ШЕСТИДЕСЯТИ ) КМ/Ч ДЛЯ ЭЛЕКТРОПОЕЗДОВ</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ОТМЕНА ПОРУЧЕНА ПЧ-11 КАШИРИН=</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ПЧ-11 КАШИРИН Д. В.</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ЭП(1DB6C7C926D95F1DAD4A519E618CADBEE3D57D70)-</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rgbClr val="000000"/>
                </a:solidFill>
                <a:effectLst/>
                <a:latin typeface="Times New Roman" pitchFamily="18" charset="0"/>
                <a:ea typeface="Calibri" pitchFamily="34" charset="0"/>
                <a:cs typeface="Arial" pitchFamily="34" charset="0"/>
              </a:rPr>
              <a:t>ИСП ТЕХНИК ЮРКОВА М.С.  ТЕЛ 62-099</a:t>
            </a:r>
            <a:endParaRPr kumimoji="0" lang="ru-RU" sz="7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4349" name="Picture 13"/>
          <p:cNvPicPr>
            <a:picLocks noChangeAspect="1" noChangeArrowheads="1"/>
          </p:cNvPicPr>
          <p:nvPr/>
        </p:nvPicPr>
        <p:blipFill>
          <a:blip r:embed="rId5" cstate="print"/>
          <a:srcRect/>
          <a:stretch>
            <a:fillRect/>
          </a:stretch>
        </p:blipFill>
        <p:spPr bwMode="auto">
          <a:xfrm>
            <a:off x="6156176" y="3003798"/>
            <a:ext cx="2881973" cy="1801440"/>
          </a:xfrm>
          <a:prstGeom prst="rect">
            <a:avLst/>
          </a:prstGeom>
          <a:noFill/>
          <a:ln w="9525">
            <a:solidFill>
              <a:schemeClr val="tx1"/>
            </a:solidFill>
            <a:miter lim="800000"/>
            <a:headEnd/>
            <a:tailEnd/>
          </a:ln>
          <a:effectLst/>
        </p:spPr>
      </p:pic>
      <p:pic>
        <p:nvPicPr>
          <p:cNvPr id="14344" name="Picture 8"/>
          <p:cNvPicPr>
            <a:picLocks noChangeAspect="1" noChangeArrowheads="1"/>
          </p:cNvPicPr>
          <p:nvPr/>
        </p:nvPicPr>
        <p:blipFill>
          <a:blip r:embed="rId6" cstate="print"/>
          <a:srcRect/>
          <a:stretch>
            <a:fillRect/>
          </a:stretch>
        </p:blipFill>
        <p:spPr bwMode="auto">
          <a:xfrm>
            <a:off x="6156176" y="843558"/>
            <a:ext cx="2880320" cy="201622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Положительный эффект использования КАПС БП</a:t>
            </a:r>
            <a:endParaRPr lang="ru-RU" altLang="ru-RU" sz="1600" dirty="0">
              <a:solidFill>
                <a:srgbClr val="990000"/>
              </a:solidFill>
              <a:latin typeface="Verdana" pitchFamily="34" charset="0"/>
            </a:endParaRPr>
          </a:p>
        </p:txBody>
      </p:sp>
      <p:sp>
        <p:nvSpPr>
          <p:cNvPr id="3" name="Text Box 6"/>
          <p:cNvSpPr txBox="1">
            <a:spLocks noChangeArrowheads="1"/>
          </p:cNvSpPr>
          <p:nvPr/>
        </p:nvSpPr>
        <p:spPr bwMode="auto">
          <a:xfrm>
            <a:off x="467544" y="915566"/>
            <a:ext cx="8136904" cy="3831802"/>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lIns="91423" tIns="45712" rIns="91423" bIns="45712">
            <a:spAutoFit/>
          </a:bodyPr>
          <a:lstStyle/>
          <a:p>
            <a:pPr algn="just">
              <a:lnSpc>
                <a:spcPct val="150000"/>
              </a:lnSpc>
            </a:pPr>
            <a:r>
              <a:rPr lang="ru-RU" b="1" dirty="0" smtClean="0">
                <a:latin typeface="Times New Roman" pitchFamily="18" charset="0"/>
                <a:cs typeface="Times New Roman" pitchFamily="18" charset="0"/>
              </a:rPr>
              <a:t>1.Контроль за </a:t>
            </a:r>
            <a:r>
              <a:rPr lang="ru-RU" b="1" dirty="0" err="1" smtClean="0">
                <a:latin typeface="Times New Roman" pitchFamily="18" charset="0"/>
                <a:cs typeface="Times New Roman" pitchFamily="18" charset="0"/>
              </a:rPr>
              <a:t>предотказным</a:t>
            </a:r>
            <a:r>
              <a:rPr lang="ru-RU" b="1" dirty="0" smtClean="0">
                <a:latin typeface="Times New Roman" pitchFamily="18" charset="0"/>
                <a:cs typeface="Times New Roman" pitchFamily="18" charset="0"/>
              </a:rPr>
              <a:t> состоянием бесстыкового пути без привлечения дополнительных средств.</a:t>
            </a:r>
          </a:p>
          <a:p>
            <a:pPr algn="just">
              <a:lnSpc>
                <a:spcPct val="150000"/>
              </a:lnSpc>
            </a:pPr>
            <a:r>
              <a:rPr lang="ru-RU" b="1" dirty="0" smtClean="0">
                <a:latin typeface="Times New Roman" pitchFamily="18" charset="0"/>
                <a:cs typeface="Times New Roman" pitchFamily="18" charset="0"/>
              </a:rPr>
              <a:t>2.Регулярность проверок и возможность анализа динамики состояния бесстыкового пути на продолжительном этапе.</a:t>
            </a:r>
          </a:p>
          <a:p>
            <a:pPr algn="just">
              <a:lnSpc>
                <a:spcPct val="150000"/>
              </a:lnSpc>
            </a:pPr>
            <a:r>
              <a:rPr lang="ru-RU" b="1" dirty="0" smtClean="0">
                <a:latin typeface="Times New Roman" pitchFamily="18" charset="0"/>
                <a:cs typeface="Times New Roman" pitchFamily="18" charset="0"/>
              </a:rPr>
              <a:t>3.Возможность дистанционного мониторинга  состояния участков бесстыкового пути и планирования работ.</a:t>
            </a:r>
          </a:p>
          <a:p>
            <a:pPr algn="just">
              <a:lnSpc>
                <a:spcPct val="150000"/>
              </a:lnSpc>
            </a:pPr>
            <a:r>
              <a:rPr lang="ru-RU" b="1" dirty="0" smtClean="0">
                <a:latin typeface="Times New Roman" pitchFamily="18" charset="0"/>
                <a:cs typeface="Times New Roman" pitchFamily="18" charset="0"/>
              </a:rPr>
              <a:t>4.Возможность оценки качества выполнения ремонтных работ на бесстыковом пути.</a:t>
            </a:r>
          </a:p>
          <a:p>
            <a:pPr algn="just">
              <a:lnSpc>
                <a:spcPct val="150000"/>
              </a:lnSpc>
            </a:pP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Качество предоставляемых отчетов</a:t>
            </a:r>
            <a:endParaRPr lang="ru-RU" altLang="ru-RU" sz="1600" dirty="0">
              <a:solidFill>
                <a:srgbClr val="990000"/>
              </a:solidFill>
              <a:latin typeface="Verdana" pitchFamily="34" charset="0"/>
            </a:endParaRPr>
          </a:p>
        </p:txBody>
      </p:sp>
      <p:pic>
        <p:nvPicPr>
          <p:cNvPr id="56322" name="Picture 2"/>
          <p:cNvPicPr>
            <a:picLocks noChangeAspect="1" noChangeArrowheads="1"/>
          </p:cNvPicPr>
          <p:nvPr/>
        </p:nvPicPr>
        <p:blipFill>
          <a:blip r:embed="rId3" cstate="print"/>
          <a:srcRect b="9350"/>
          <a:stretch>
            <a:fillRect/>
          </a:stretch>
        </p:blipFill>
        <p:spPr bwMode="auto">
          <a:xfrm>
            <a:off x="2843808" y="1851670"/>
            <a:ext cx="3240360" cy="2880320"/>
          </a:xfrm>
          <a:prstGeom prst="rect">
            <a:avLst/>
          </a:prstGeom>
          <a:noFill/>
          <a:ln w="9525">
            <a:solidFill>
              <a:schemeClr val="tx1"/>
            </a:solidFill>
            <a:miter lim="800000"/>
            <a:headEnd/>
            <a:tailEnd/>
          </a:ln>
          <a:effectLst/>
        </p:spPr>
      </p:pic>
      <p:pic>
        <p:nvPicPr>
          <p:cNvPr id="56323" name="Picture 3"/>
          <p:cNvPicPr>
            <a:picLocks noChangeAspect="1" noChangeArrowheads="1"/>
          </p:cNvPicPr>
          <p:nvPr/>
        </p:nvPicPr>
        <p:blipFill>
          <a:blip r:embed="rId4" cstate="print">
            <a:lum bright="30000"/>
          </a:blip>
          <a:srcRect/>
          <a:stretch>
            <a:fillRect/>
          </a:stretch>
        </p:blipFill>
        <p:spPr bwMode="auto">
          <a:xfrm>
            <a:off x="179512" y="771550"/>
            <a:ext cx="2520280" cy="2634648"/>
          </a:xfrm>
          <a:prstGeom prst="rect">
            <a:avLst/>
          </a:prstGeom>
          <a:noFill/>
          <a:ln w="9525">
            <a:solidFill>
              <a:schemeClr val="tx1"/>
            </a:solidFill>
            <a:miter lim="800000"/>
            <a:headEnd/>
            <a:tailEnd/>
          </a:ln>
          <a:effectLst/>
        </p:spPr>
      </p:pic>
      <p:pic>
        <p:nvPicPr>
          <p:cNvPr id="56324" name="Picture 4"/>
          <p:cNvPicPr>
            <a:picLocks noChangeAspect="1" noChangeArrowheads="1"/>
          </p:cNvPicPr>
          <p:nvPr/>
        </p:nvPicPr>
        <p:blipFill>
          <a:blip r:embed="rId5" cstate="print"/>
          <a:srcRect/>
          <a:stretch>
            <a:fillRect/>
          </a:stretch>
        </p:blipFill>
        <p:spPr bwMode="auto">
          <a:xfrm>
            <a:off x="6228184" y="843558"/>
            <a:ext cx="2664296" cy="2592288"/>
          </a:xfrm>
          <a:prstGeom prst="rect">
            <a:avLst/>
          </a:prstGeom>
          <a:noFill/>
          <a:ln w="9525">
            <a:noFill/>
            <a:miter lim="800000"/>
            <a:headEnd/>
            <a:tailEnd/>
          </a:ln>
          <a:effectLst/>
        </p:spPr>
      </p:pic>
      <p:sp>
        <p:nvSpPr>
          <p:cNvPr id="7" name="Овал 6"/>
          <p:cNvSpPr/>
          <p:nvPr/>
        </p:nvSpPr>
        <p:spPr>
          <a:xfrm>
            <a:off x="899592" y="1275606"/>
            <a:ext cx="1368152"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220344" y="2868166"/>
            <a:ext cx="136815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23528" y="2715766"/>
            <a:ext cx="360040" cy="646331"/>
          </a:xfrm>
          <a:prstGeom prst="rect">
            <a:avLst/>
          </a:prstGeom>
          <a:noFill/>
        </p:spPr>
        <p:txBody>
          <a:bodyPr wrap="square" rtlCol="0">
            <a:spAutoFit/>
          </a:bodyPr>
          <a:lstStyle/>
          <a:p>
            <a:r>
              <a:rPr lang="ru-RU" sz="3600" b="1" dirty="0" smtClean="0">
                <a:solidFill>
                  <a:schemeClr val="bg1"/>
                </a:solidFill>
              </a:rPr>
              <a:t>1</a:t>
            </a:r>
            <a:endParaRPr lang="ru-RU" sz="3600" b="1" dirty="0">
              <a:solidFill>
                <a:schemeClr val="bg1"/>
              </a:solidFill>
            </a:endParaRPr>
          </a:p>
        </p:txBody>
      </p:sp>
      <p:sp>
        <p:nvSpPr>
          <p:cNvPr id="11" name="TextBox 10"/>
          <p:cNvSpPr txBox="1"/>
          <p:nvPr/>
        </p:nvSpPr>
        <p:spPr>
          <a:xfrm>
            <a:off x="6516216" y="2643758"/>
            <a:ext cx="360040" cy="646331"/>
          </a:xfrm>
          <a:prstGeom prst="rect">
            <a:avLst/>
          </a:prstGeom>
          <a:noFill/>
        </p:spPr>
        <p:txBody>
          <a:bodyPr wrap="square" rtlCol="0">
            <a:spAutoFit/>
          </a:bodyPr>
          <a:lstStyle/>
          <a:p>
            <a:r>
              <a:rPr lang="ru-RU" sz="3600" b="1" dirty="0">
                <a:solidFill>
                  <a:schemeClr val="bg1"/>
                </a:solidFill>
              </a:rPr>
              <a:t>3</a:t>
            </a:r>
          </a:p>
        </p:txBody>
      </p:sp>
      <p:sp>
        <p:nvSpPr>
          <p:cNvPr id="12" name="TextBox 11"/>
          <p:cNvSpPr txBox="1"/>
          <p:nvPr/>
        </p:nvSpPr>
        <p:spPr>
          <a:xfrm>
            <a:off x="2987824" y="2859782"/>
            <a:ext cx="360040" cy="646331"/>
          </a:xfrm>
          <a:prstGeom prst="rect">
            <a:avLst/>
          </a:prstGeom>
          <a:noFill/>
        </p:spPr>
        <p:txBody>
          <a:bodyPr wrap="square" rtlCol="0">
            <a:spAutoFit/>
          </a:bodyPr>
          <a:lstStyle/>
          <a:p>
            <a:r>
              <a:rPr lang="ru-RU" sz="3600" b="1" dirty="0">
                <a:solidFill>
                  <a:schemeClr val="bg1"/>
                </a:solidFill>
              </a:rPr>
              <a:t>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785813" y="2286000"/>
            <a:ext cx="3038475" cy="366713"/>
          </a:xfrm>
          <a:prstGeom prst="rect">
            <a:avLst/>
          </a:prstGeom>
          <a:noFill/>
          <a:ln w="9525">
            <a:noFill/>
            <a:miter lim="800000"/>
            <a:headEnd/>
            <a:tailEnd/>
          </a:ln>
        </p:spPr>
        <p:txBody>
          <a:bodyPr wrap="none" lIns="91423" tIns="45712" rIns="91423" bIns="45712">
            <a:spAutoFit/>
          </a:bodyPr>
          <a:lstStyle/>
          <a:p>
            <a:r>
              <a:rPr lang="ru-RU" b="1" dirty="0">
                <a:solidFill>
                  <a:srgbClr val="990000"/>
                </a:solidFill>
                <a:latin typeface="Verdana" pitchFamily="34" charset="0"/>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ChangeArrowheads="1"/>
          </p:cNvSpPr>
          <p:nvPr/>
        </p:nvSpPr>
        <p:spPr bwMode="auto">
          <a:xfrm>
            <a:off x="0" y="0"/>
            <a:ext cx="9144000" cy="681038"/>
          </a:xfrm>
          <a:prstGeom prst="rect">
            <a:avLst/>
          </a:prstGeom>
          <a:solidFill>
            <a:srgbClr val="969696">
              <a:alpha val="32941"/>
            </a:srgbClr>
          </a:solidFill>
          <a:ln w="9525">
            <a:noFill/>
            <a:miter lim="800000"/>
            <a:headEnd/>
            <a:tailEnd/>
          </a:ln>
        </p:spPr>
        <p:txBody>
          <a:bodyPr wrap="none" anchor="ctr"/>
          <a:lstStyle/>
          <a:p>
            <a:endParaRPr lang="ru-RU" sz="1400" b="1">
              <a:solidFill>
                <a:srgbClr val="990000"/>
              </a:solidFill>
              <a:latin typeface="Verdana" pitchFamily="34" charset="0"/>
            </a:endParaRPr>
          </a:p>
        </p:txBody>
      </p:sp>
      <p:sp>
        <p:nvSpPr>
          <p:cNvPr id="7175"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a:solidFill>
                  <a:srgbClr val="990000"/>
                </a:solidFill>
                <a:latin typeface="Verdana" pitchFamily="34" charset="0"/>
              </a:rPr>
              <a:t>Комплексный анализ предотказного состояния бесстыкового пути КАПС БП</a:t>
            </a:r>
          </a:p>
        </p:txBody>
      </p:sp>
      <p:pic>
        <p:nvPicPr>
          <p:cNvPr id="7176" name="Picture 8"/>
          <p:cNvPicPr>
            <a:picLocks noChangeAspect="1" noChangeArrowheads="1"/>
          </p:cNvPicPr>
          <p:nvPr/>
        </p:nvPicPr>
        <p:blipFill>
          <a:blip r:embed="rId3" cstate="print"/>
          <a:srcRect/>
          <a:stretch>
            <a:fillRect/>
          </a:stretch>
        </p:blipFill>
        <p:spPr bwMode="auto">
          <a:xfrm>
            <a:off x="6156176" y="843558"/>
            <a:ext cx="2736304" cy="3960440"/>
          </a:xfrm>
          <a:prstGeom prst="rect">
            <a:avLst/>
          </a:prstGeom>
          <a:noFill/>
          <a:ln w="9525">
            <a:solidFill>
              <a:schemeClr val="tx1"/>
            </a:solidFill>
            <a:miter lim="800000"/>
            <a:headEnd/>
            <a:tailEnd/>
          </a:ln>
        </p:spPr>
      </p:pic>
      <p:pic>
        <p:nvPicPr>
          <p:cNvPr id="7177" name="Picture 9"/>
          <p:cNvPicPr>
            <a:picLocks noChangeAspect="1" noChangeArrowheads="1"/>
          </p:cNvPicPr>
          <p:nvPr/>
        </p:nvPicPr>
        <p:blipFill>
          <a:blip r:embed="rId4" cstate="print"/>
          <a:srcRect/>
          <a:stretch>
            <a:fillRect/>
          </a:stretch>
        </p:blipFill>
        <p:spPr bwMode="auto">
          <a:xfrm>
            <a:off x="3203848" y="843558"/>
            <a:ext cx="2765797" cy="3960440"/>
          </a:xfrm>
          <a:prstGeom prst="rect">
            <a:avLst/>
          </a:prstGeom>
          <a:noFill/>
          <a:ln w="9525">
            <a:solidFill>
              <a:schemeClr val="tx1"/>
            </a:solidFill>
            <a:miter lim="800000"/>
            <a:headEnd/>
            <a:tailEnd/>
          </a:ln>
        </p:spPr>
      </p:pic>
      <p:pic>
        <p:nvPicPr>
          <p:cNvPr id="7178" name="Picture 10"/>
          <p:cNvPicPr>
            <a:picLocks noChangeAspect="1" noChangeArrowheads="1"/>
          </p:cNvPicPr>
          <p:nvPr/>
        </p:nvPicPr>
        <p:blipFill>
          <a:blip r:embed="rId5" cstate="print"/>
          <a:srcRect/>
          <a:stretch>
            <a:fillRect/>
          </a:stretch>
        </p:blipFill>
        <p:spPr bwMode="auto">
          <a:xfrm>
            <a:off x="251520" y="843558"/>
            <a:ext cx="2808312" cy="39604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Технология работы</a:t>
            </a:r>
            <a:endParaRPr lang="ru-RU" altLang="ru-RU" sz="1600" dirty="0">
              <a:solidFill>
                <a:srgbClr val="990000"/>
              </a:solidFill>
              <a:latin typeface="Verdana" pitchFamily="34" charset="0"/>
            </a:endParaRPr>
          </a:p>
        </p:txBody>
      </p:sp>
      <p:pic>
        <p:nvPicPr>
          <p:cNvPr id="57346" name="Picture 2"/>
          <p:cNvPicPr>
            <a:picLocks noChangeAspect="1" noChangeArrowheads="1"/>
          </p:cNvPicPr>
          <p:nvPr/>
        </p:nvPicPr>
        <p:blipFill>
          <a:blip r:embed="rId3" cstate="print"/>
          <a:srcRect/>
          <a:stretch>
            <a:fillRect/>
          </a:stretch>
        </p:blipFill>
        <p:spPr bwMode="auto">
          <a:xfrm>
            <a:off x="323528" y="771551"/>
            <a:ext cx="8496944" cy="4083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Задачи</a:t>
            </a:r>
            <a:endParaRPr lang="ru-RU" altLang="ru-RU" sz="1600" dirty="0">
              <a:solidFill>
                <a:srgbClr val="990000"/>
              </a:solidFill>
              <a:latin typeface="Verdana" pitchFamily="34" charset="0"/>
            </a:endParaRPr>
          </a:p>
        </p:txBody>
      </p:sp>
      <p:pic>
        <p:nvPicPr>
          <p:cNvPr id="60418" name="Picture 2"/>
          <p:cNvPicPr>
            <a:picLocks noChangeAspect="1" noChangeArrowheads="1"/>
          </p:cNvPicPr>
          <p:nvPr/>
        </p:nvPicPr>
        <p:blipFill>
          <a:blip r:embed="rId3" cstate="print"/>
          <a:srcRect/>
          <a:stretch>
            <a:fillRect/>
          </a:stretch>
        </p:blipFill>
        <p:spPr bwMode="auto">
          <a:xfrm>
            <a:off x="539552" y="771551"/>
            <a:ext cx="8064896" cy="4057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681038"/>
          </a:xfrm>
          <a:prstGeom prst="rect">
            <a:avLst/>
          </a:prstGeom>
          <a:solidFill>
            <a:srgbClr val="969696">
              <a:alpha val="32941"/>
            </a:srgbClr>
          </a:solidFill>
          <a:ln w="9525">
            <a:noFill/>
            <a:miter lim="800000"/>
            <a:headEnd/>
            <a:tailEnd/>
          </a:ln>
        </p:spPr>
        <p:txBody>
          <a:bodyPr wrap="none" anchor="ctr"/>
          <a:lstStyle/>
          <a:p>
            <a:pPr algn="ctr"/>
            <a:r>
              <a:rPr lang="ru-RU" sz="1400" b="1" dirty="0" smtClean="0">
                <a:solidFill>
                  <a:srgbClr val="990000"/>
                </a:solidFill>
                <a:latin typeface="Verdana" pitchFamily="34" charset="0"/>
              </a:rPr>
              <a:t>Источники получения информации</a:t>
            </a:r>
            <a:endParaRPr lang="ru-RU" sz="1400" b="1" dirty="0">
              <a:solidFill>
                <a:srgbClr val="990000"/>
              </a:solidFill>
              <a:latin typeface="Verdana" pitchFamily="34" charset="0"/>
            </a:endParaRPr>
          </a:p>
        </p:txBody>
      </p:sp>
      <p:graphicFrame>
        <p:nvGraphicFramePr>
          <p:cNvPr id="8" name="Таблица 7"/>
          <p:cNvGraphicFramePr>
            <a:graphicFrameLocks noGrp="1"/>
          </p:cNvGraphicFramePr>
          <p:nvPr/>
        </p:nvGraphicFramePr>
        <p:xfrm>
          <a:off x="71438" y="785813"/>
          <a:ext cx="8929750" cy="4036247"/>
        </p:xfrm>
        <a:graphic>
          <a:graphicData uri="http://schemas.openxmlformats.org/drawingml/2006/table">
            <a:tbl>
              <a:tblPr firstRow="1" bandRow="1">
                <a:tableStyleId>{5C22544A-7EE6-4342-B048-85BDC9FD1C3A}</a:tableStyleId>
              </a:tblPr>
              <a:tblGrid>
                <a:gridCol w="400875"/>
                <a:gridCol w="1152272"/>
                <a:gridCol w="1411951"/>
                <a:gridCol w="1341356"/>
                <a:gridCol w="1906136"/>
                <a:gridCol w="1694342"/>
                <a:gridCol w="588944"/>
                <a:gridCol w="433874"/>
              </a:tblGrid>
              <a:tr h="190292">
                <a:tc rowSpan="2">
                  <a:txBody>
                    <a:bodyPr/>
                    <a:lstStyle/>
                    <a:p>
                      <a:pPr algn="ctr"/>
                      <a:r>
                        <a:rPr lang="ru-RU" sz="700" b="0" dirty="0" smtClean="0">
                          <a:solidFill>
                            <a:schemeClr val="tx1"/>
                          </a:solidFill>
                        </a:rPr>
                        <a:t>№ п</a:t>
                      </a:r>
                      <a:r>
                        <a:rPr lang="en-US" sz="700" b="0" dirty="0" smtClean="0">
                          <a:solidFill>
                            <a:schemeClr val="tx1"/>
                          </a:solidFill>
                        </a:rPr>
                        <a:t>/</a:t>
                      </a:r>
                      <a:r>
                        <a:rPr lang="ru-RU" sz="700" b="0" dirty="0" smtClean="0">
                          <a:solidFill>
                            <a:schemeClr val="tx1"/>
                          </a:solidFill>
                        </a:rPr>
                        <a:t>п</a:t>
                      </a:r>
                      <a:endParaRPr lang="ru-RU" sz="700" b="0"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ru-RU" sz="700" b="1" dirty="0" smtClean="0">
                          <a:solidFill>
                            <a:schemeClr val="tx1"/>
                          </a:solidFill>
                        </a:rPr>
                        <a:t>Ослабляющий фактор</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ru-RU" sz="700" b="1" dirty="0" smtClean="0">
                          <a:solidFill>
                            <a:schemeClr val="tx1"/>
                          </a:solidFill>
                        </a:rPr>
                        <a:t>Источник получения информации</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ru-RU" sz="1200" dirty="0">
                        <a:solidFill>
                          <a:srgbClr val="002060"/>
                        </a:solidFill>
                      </a:endParaRPr>
                    </a:p>
                  </a:txBody>
                  <a:tcPr/>
                </a:tc>
                <a:tc rowSpan="2">
                  <a:txBody>
                    <a:bodyPr/>
                    <a:lstStyle/>
                    <a:p>
                      <a:pPr algn="ctr"/>
                      <a:r>
                        <a:rPr lang="ru-RU" sz="700" b="1" dirty="0" smtClean="0">
                          <a:solidFill>
                            <a:schemeClr val="tx1"/>
                          </a:solidFill>
                        </a:rPr>
                        <a:t>Параметр, формируемый системой измерения и используемый для оценки</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r>
                        <a:rPr lang="ru-RU" sz="700" b="1" dirty="0" smtClean="0">
                          <a:solidFill>
                            <a:schemeClr val="tx1"/>
                          </a:solidFill>
                        </a:rPr>
                        <a:t>Показатели, используемые для определения коэффициентов,</a:t>
                      </a:r>
                      <a:r>
                        <a:rPr lang="ru-RU" sz="700" b="1" baseline="0" dirty="0" smtClean="0">
                          <a:solidFill>
                            <a:schemeClr val="tx1"/>
                          </a:solidFill>
                        </a:rPr>
                        <a:t> характеризующих состояние бесстыкового пути, и вероятности наступления выброса</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ru-RU" sz="1000" dirty="0">
                        <a:solidFill>
                          <a:srgbClr val="002060"/>
                        </a:solidFill>
                      </a:endParaRPr>
                    </a:p>
                  </a:txBody>
                  <a:tcPr>
                    <a:solidFill>
                      <a:schemeClr val="accent5">
                        <a:lumMod val="40000"/>
                        <a:lumOff val="60000"/>
                      </a:schemeClr>
                    </a:solidFill>
                  </a:tcPr>
                </a:tc>
                <a:tc rowSpan="2" hMerge="1">
                  <a:txBody>
                    <a:bodyPr/>
                    <a:lstStyle/>
                    <a:p>
                      <a:pPr algn="ctr"/>
                      <a:endParaRPr lang="ru-RU" sz="1000" dirty="0">
                        <a:solidFill>
                          <a:srgbClr val="002060"/>
                        </a:solidFill>
                      </a:endParaRPr>
                    </a:p>
                  </a:txBody>
                  <a:tcPr>
                    <a:solidFill>
                      <a:schemeClr val="accent5">
                        <a:lumMod val="40000"/>
                        <a:lumOff val="60000"/>
                      </a:schemeClr>
                    </a:solidFill>
                  </a:tcPr>
                </a:tc>
              </a:tr>
              <a:tr h="570919">
                <a:tc vMerge="1">
                  <a:txBody>
                    <a:bodyPr/>
                    <a:lstStyle/>
                    <a:p>
                      <a:pPr algn="ctr"/>
                      <a:endParaRPr lang="ru-RU" sz="1200" dirty="0">
                        <a:solidFill>
                          <a:srgbClr val="002060"/>
                        </a:solidFill>
                      </a:endParaRPr>
                    </a:p>
                  </a:txBody>
                  <a:tcPr/>
                </a:tc>
                <a:tc vMerge="1">
                  <a:txBody>
                    <a:bodyPr/>
                    <a:lstStyle/>
                    <a:p>
                      <a:pPr algn="ctr"/>
                      <a:endParaRPr lang="ru-RU" sz="1200" dirty="0">
                        <a:solidFill>
                          <a:srgbClr val="002060"/>
                        </a:solidFill>
                      </a:endParaRPr>
                    </a:p>
                  </a:txBody>
                  <a:tcPr/>
                </a:tc>
                <a:tc>
                  <a:txBody>
                    <a:bodyPr/>
                    <a:lstStyle/>
                    <a:p>
                      <a:pPr algn="ctr"/>
                      <a:r>
                        <a:rPr lang="ru-RU" sz="700" b="1" dirty="0" smtClean="0">
                          <a:solidFill>
                            <a:schemeClr val="tx1"/>
                          </a:solidFill>
                        </a:rPr>
                        <a:t>Система измерения</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rPr>
                        <a:t>Диагностические средства</a:t>
                      </a:r>
                    </a:p>
                    <a:p>
                      <a:pPr algn="ct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ru-RU" sz="1200" dirty="0">
                        <a:solidFill>
                          <a:srgbClr val="002060"/>
                        </a:solidFill>
                      </a:endParaRPr>
                    </a:p>
                  </a:txBody>
                  <a:tcPr/>
                </a:tc>
                <a:tc gridSpan="3" vMerge="1">
                  <a:txBody>
                    <a:bodyPr/>
                    <a:lstStyle/>
                    <a:p>
                      <a:pPr algn="ctr"/>
                      <a:endParaRPr lang="ru-RU" sz="1200" dirty="0">
                        <a:solidFill>
                          <a:srgbClr val="002060"/>
                        </a:solidFill>
                      </a:endParaRPr>
                    </a:p>
                  </a:txBody>
                  <a:tcPr/>
                </a:tc>
                <a:tc hMerge="1" vMerge="1">
                  <a:txBody>
                    <a:bodyPr/>
                    <a:lstStyle/>
                    <a:p>
                      <a:pPr algn="ctr"/>
                      <a:endParaRPr lang="ru-RU" sz="1100" dirty="0">
                        <a:solidFill>
                          <a:srgbClr val="002060"/>
                        </a:solidFill>
                      </a:endParaRPr>
                    </a:p>
                  </a:txBody>
                  <a:tcPr>
                    <a:solidFill>
                      <a:schemeClr val="accent5">
                        <a:lumMod val="40000"/>
                        <a:lumOff val="60000"/>
                      </a:schemeClr>
                    </a:solidFill>
                  </a:tcPr>
                </a:tc>
                <a:tc hMerge="1" vMerge="1">
                  <a:txBody>
                    <a:bodyPr/>
                    <a:lstStyle/>
                    <a:p>
                      <a:pPr algn="ctr"/>
                      <a:endParaRPr lang="ru-RU" sz="1100" dirty="0">
                        <a:solidFill>
                          <a:srgbClr val="002060"/>
                        </a:solidFill>
                      </a:endParaRPr>
                    </a:p>
                  </a:txBody>
                  <a:tcPr>
                    <a:solidFill>
                      <a:schemeClr val="accent5">
                        <a:lumMod val="40000"/>
                        <a:lumOff val="60000"/>
                      </a:schemeClr>
                    </a:solidFill>
                  </a:tcPr>
                </a:tc>
              </a:tr>
              <a:tr h="448324">
                <a:tc>
                  <a:txBody>
                    <a:bodyPr/>
                    <a:lstStyle/>
                    <a:p>
                      <a:pPr algn="ctr"/>
                      <a:r>
                        <a:rPr lang="ru-RU" sz="700" b="0" dirty="0" smtClean="0">
                          <a:solidFill>
                            <a:schemeClr val="tx1"/>
                          </a:solidFill>
                        </a:rPr>
                        <a:t>1.</a:t>
                      </a:r>
                      <a:endParaRPr lang="ru-RU" sz="700" b="0"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700" b="1" i="1" dirty="0" smtClean="0">
                          <a:solidFill>
                            <a:schemeClr val="tx1"/>
                          </a:solidFill>
                        </a:rPr>
                        <a:t>Угон рельсовых плетей</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600" b="1" dirty="0" smtClean="0">
                          <a:solidFill>
                            <a:schemeClr val="tx1"/>
                          </a:solidFill>
                        </a:rPr>
                        <a:t>Система видеоконтроля рельсов и рельсовых скреплений</a:t>
                      </a:r>
                      <a:endParaRPr lang="ru-RU" sz="6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700" b="1" dirty="0" smtClean="0">
                          <a:solidFill>
                            <a:schemeClr val="tx1"/>
                          </a:solidFill>
                        </a:rPr>
                        <a:t>АДК-И</a:t>
                      </a:r>
                      <a:r>
                        <a:rPr lang="ru-RU" sz="700" b="1" baseline="0" dirty="0" smtClean="0">
                          <a:solidFill>
                            <a:schemeClr val="tx1"/>
                          </a:solidFill>
                        </a:rPr>
                        <a:t> «ЭРА»</a:t>
                      </a:r>
                    </a:p>
                    <a:p>
                      <a:pPr algn="ct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700" b="1" dirty="0" smtClean="0">
                          <a:solidFill>
                            <a:schemeClr val="tx1"/>
                          </a:solidFill>
                        </a:rPr>
                        <a:t>Величина подвижки</a:t>
                      </a:r>
                      <a:br>
                        <a:rPr lang="ru-RU" sz="700" b="1" dirty="0" smtClean="0">
                          <a:solidFill>
                            <a:schemeClr val="tx1"/>
                          </a:solidFill>
                        </a:rPr>
                      </a:br>
                      <a:r>
                        <a:rPr lang="ru-RU" sz="700" b="1" dirty="0" smtClean="0">
                          <a:solidFill>
                            <a:schemeClr val="tx1"/>
                          </a:solidFill>
                        </a:rPr>
                        <a:t> (</a:t>
                      </a:r>
                      <a:r>
                        <a:rPr lang="en-US" sz="700" b="1" dirty="0" smtClean="0">
                          <a:solidFill>
                            <a:schemeClr val="tx1"/>
                          </a:solidFill>
                        </a:rPr>
                        <a:t>l</a:t>
                      </a:r>
                      <a:r>
                        <a:rPr lang="ru-RU" sz="700" b="1" dirty="0" smtClean="0">
                          <a:solidFill>
                            <a:schemeClr val="tx1"/>
                          </a:solidFill>
                        </a:rPr>
                        <a:t>, мм)</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700" b="1" dirty="0" smtClean="0">
                          <a:solidFill>
                            <a:schemeClr val="tx1"/>
                          </a:solidFill>
                        </a:rPr>
                        <a:t>Угон рельсовых плетей</a:t>
                      </a:r>
                      <a:r>
                        <a:rPr lang="ru-RU" sz="700" b="1" baseline="0" dirty="0" smtClean="0">
                          <a:solidFill>
                            <a:schemeClr val="tx1"/>
                          </a:solidFill>
                        </a:rPr>
                        <a:t> (∆</a:t>
                      </a:r>
                      <a:r>
                        <a:rPr lang="en-US" sz="700" b="1" baseline="0" dirty="0" smtClean="0">
                          <a:solidFill>
                            <a:schemeClr val="tx1"/>
                          </a:solidFill>
                        </a:rPr>
                        <a:t>l</a:t>
                      </a:r>
                      <a:r>
                        <a:rPr lang="ru-RU" sz="700" b="1" baseline="0" dirty="0" smtClean="0">
                          <a:solidFill>
                            <a:schemeClr val="tx1"/>
                          </a:solidFill>
                        </a:rPr>
                        <a:t>, мм)</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700" b="1" i="1" dirty="0" smtClean="0">
                          <a:solidFill>
                            <a:schemeClr val="tx1"/>
                          </a:solidFill>
                        </a:rPr>
                        <a:t>К</a:t>
                      </a:r>
                      <a:r>
                        <a:rPr lang="ru-RU" sz="500" b="1" i="1" dirty="0" smtClean="0">
                          <a:solidFill>
                            <a:schemeClr val="tx1"/>
                          </a:solidFill>
                        </a:rPr>
                        <a:t>уг.</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r>
                        <a:rPr lang="ru-RU" sz="700" b="0" i="1" dirty="0" smtClean="0">
                          <a:solidFill>
                            <a:schemeClr val="tx1"/>
                          </a:solidFill>
                        </a:rPr>
                        <a:t>К</a:t>
                      </a:r>
                      <a:r>
                        <a:rPr lang="ru-RU" sz="500" b="0" i="1" dirty="0" smtClean="0">
                          <a:solidFill>
                            <a:schemeClr val="tx1"/>
                          </a:solidFill>
                        </a:rPr>
                        <a:t>к.</a:t>
                      </a: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endParaRPr lang="ru-RU" sz="700" b="0" i="1" dirty="0" smtClean="0">
                        <a:solidFill>
                          <a:schemeClr val="tx1"/>
                        </a:solidFill>
                      </a:endParaRPr>
                    </a:p>
                    <a:p>
                      <a:pPr algn="ctr"/>
                      <a:r>
                        <a:rPr lang="en-US" sz="700" b="0" i="1" dirty="0" smtClean="0">
                          <a:solidFill>
                            <a:schemeClr val="tx1"/>
                          </a:solidFill>
                        </a:rPr>
                        <a:t>V</a:t>
                      </a:r>
                      <a:r>
                        <a:rPr lang="en-US" sz="500" b="0" i="1" dirty="0" smtClean="0">
                          <a:solidFill>
                            <a:schemeClr val="tx1"/>
                          </a:solidFill>
                        </a:rPr>
                        <a:t>2</a:t>
                      </a:r>
                      <a:endParaRPr lang="ru-RU" sz="700" b="0" i="1" dirty="0">
                        <a:solidFill>
                          <a:schemeClr val="tx1"/>
                        </a:solidFill>
                      </a:endParaRPr>
                    </a:p>
                  </a:txBody>
                  <a:tcPr marL="91436" marR="91436" marT="34280" marB="3428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2575">
                <a:tc>
                  <a:txBody>
                    <a:bodyPr/>
                    <a:lstStyle/>
                    <a:p>
                      <a:pPr algn="ctr"/>
                      <a:r>
                        <a:rPr lang="ru-RU" sz="700" b="0" dirty="0" smtClean="0">
                          <a:solidFill>
                            <a:schemeClr val="tx1"/>
                          </a:solidFill>
                        </a:rPr>
                        <a:t>2.</a:t>
                      </a:r>
                      <a:endParaRPr lang="ru-RU" sz="700" b="0"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Состояние бесстыкового пути в плане</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 b="1" dirty="0" smtClean="0">
                          <a:solidFill>
                            <a:schemeClr val="tx1"/>
                          </a:solidFill>
                        </a:rPr>
                        <a:t>Система измерения геометрии рельсовой колеи</a:t>
                      </a:r>
                    </a:p>
                    <a:p>
                      <a:pPr algn="ctr"/>
                      <a:endParaRPr lang="ru-RU" sz="6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КВЛ-П2.1 и выше</a:t>
                      </a:r>
                    </a:p>
                    <a:p>
                      <a:pPr algn="ctr"/>
                      <a:r>
                        <a:rPr lang="ru-RU" sz="700" b="1" dirty="0" smtClean="0">
                          <a:solidFill>
                            <a:schemeClr val="tx1"/>
                          </a:solidFill>
                        </a:rPr>
                        <a:t>АДК-И «ЭРА»</a:t>
                      </a:r>
                    </a:p>
                    <a:p>
                      <a:pPr algn="ctr"/>
                      <a:r>
                        <a:rPr lang="ru-RU" sz="700" b="1" dirty="0" smtClean="0">
                          <a:solidFill>
                            <a:schemeClr val="tx1"/>
                          </a:solidFill>
                        </a:rPr>
                        <a:t>СПЛ-ЧС200</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Кривизна железнодорожного пути (</a:t>
                      </a:r>
                      <a:r>
                        <a:rPr lang="el-GR" sz="700" b="1" dirty="0" smtClean="0">
                          <a:solidFill>
                            <a:schemeClr val="tx1"/>
                          </a:solidFill>
                        </a:rPr>
                        <a:t>ρ</a:t>
                      </a:r>
                      <a:r>
                        <a:rPr lang="ru-RU" sz="700" b="1" dirty="0" smtClean="0">
                          <a:solidFill>
                            <a:schemeClr val="tx1"/>
                          </a:solidFill>
                        </a:rPr>
                        <a:t>)</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Рост кривизны железнодорожного пути в плане, выраженный в температурном эквиваленте (∆∆</a:t>
                      </a:r>
                      <a:r>
                        <a:rPr lang="en-US" sz="700" b="1" dirty="0" smtClean="0">
                          <a:solidFill>
                            <a:schemeClr val="tx1"/>
                          </a:solidFill>
                        </a:rPr>
                        <a:t>t</a:t>
                      </a:r>
                      <a:r>
                        <a:rPr lang="ru-RU" sz="700" b="1" dirty="0" smtClean="0">
                          <a:solidFill>
                            <a:schemeClr val="tx1"/>
                          </a:solidFill>
                        </a:rPr>
                        <a:t>пл.</a:t>
                      </a:r>
                      <a:r>
                        <a:rPr lang="en-US" sz="700" b="1" dirty="0" smtClean="0">
                          <a:solidFill>
                            <a:schemeClr val="tx1"/>
                          </a:solidFill>
                        </a:rPr>
                        <a:t>,</a:t>
                      </a:r>
                      <a:r>
                        <a:rPr lang="en-US" sz="700" b="1" baseline="0" dirty="0" smtClean="0">
                          <a:solidFill>
                            <a:schemeClr val="tx1"/>
                          </a:solidFill>
                        </a:rPr>
                        <a:t> °C</a:t>
                      </a:r>
                      <a:r>
                        <a:rPr lang="ru-RU" sz="700" b="1" dirty="0" smtClean="0">
                          <a:solidFill>
                            <a:schemeClr val="tx1"/>
                          </a:solidFill>
                        </a:rPr>
                        <a:t>)</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К</a:t>
                      </a:r>
                      <a:r>
                        <a:rPr lang="ru-RU" sz="500" b="1" i="1" dirty="0" smtClean="0">
                          <a:solidFill>
                            <a:schemeClr val="tx1"/>
                          </a:solidFill>
                        </a:rPr>
                        <a:t>пл.</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algn="ctr"/>
                      <a:endParaRPr lang="ru-RU" sz="1000" dirty="0">
                        <a:solidFill>
                          <a:srgbClr val="002060"/>
                        </a:solidFill>
                      </a:endParaRPr>
                    </a:p>
                  </a:txBody>
                  <a:tcPr/>
                </a:tc>
              </a:tr>
              <a:tr h="547116">
                <a:tc>
                  <a:txBody>
                    <a:bodyPr/>
                    <a:lstStyle/>
                    <a:p>
                      <a:pPr algn="ctr"/>
                      <a:r>
                        <a:rPr lang="en-US" sz="700" b="1" dirty="0" smtClean="0">
                          <a:solidFill>
                            <a:schemeClr val="tx1"/>
                          </a:solidFill>
                        </a:rPr>
                        <a:t>3.</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Состояние рельсовых скреплений</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600" b="1" dirty="0" smtClean="0">
                          <a:solidFill>
                            <a:schemeClr val="tx1"/>
                          </a:solidFill>
                        </a:rPr>
                        <a:t>Система измерения геометрии рельсовой колеи</a:t>
                      </a:r>
                      <a:endParaRPr lang="ru-RU" sz="6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Все вагоны КВЛ-П</a:t>
                      </a:r>
                    </a:p>
                    <a:p>
                      <a:pPr algn="ctr"/>
                      <a:r>
                        <a:rPr lang="ru-RU" sz="700" b="1" dirty="0" smtClean="0">
                          <a:solidFill>
                            <a:schemeClr val="tx1"/>
                          </a:solidFill>
                        </a:rPr>
                        <a:t>АДК-И «ЭРА»</a:t>
                      </a:r>
                    </a:p>
                    <a:p>
                      <a:pPr algn="ctr"/>
                      <a:r>
                        <a:rPr lang="ru-RU" sz="700" b="1" dirty="0" smtClean="0">
                          <a:solidFill>
                            <a:schemeClr val="tx1"/>
                          </a:solidFill>
                        </a:rPr>
                        <a:t>СПЛ-ЧС200</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Разность</a:t>
                      </a:r>
                      <a:r>
                        <a:rPr lang="ru-RU" sz="700" b="1" baseline="0" dirty="0" smtClean="0">
                          <a:solidFill>
                            <a:schemeClr val="tx1"/>
                          </a:solidFill>
                        </a:rPr>
                        <a:t> нестабильного шаблона, измеряемая в нагруженном и ненагруженном сечениях</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Процент с нарушениями в содержании рельсовых скреплений</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К</a:t>
                      </a:r>
                      <a:r>
                        <a:rPr lang="ru-RU" sz="500" b="1" i="1" dirty="0" smtClean="0">
                          <a:solidFill>
                            <a:schemeClr val="tx1"/>
                          </a:solidFill>
                        </a:rPr>
                        <a:t>скр</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algn="ctr"/>
                      <a:endParaRPr lang="ru-RU" sz="1000" dirty="0">
                        <a:solidFill>
                          <a:srgbClr val="002060"/>
                        </a:solidFill>
                      </a:endParaRPr>
                    </a:p>
                  </a:txBody>
                  <a:tcPr/>
                </a:tc>
              </a:tr>
              <a:tr h="495519">
                <a:tc>
                  <a:txBody>
                    <a:bodyPr/>
                    <a:lstStyle/>
                    <a:p>
                      <a:pPr algn="ctr"/>
                      <a:r>
                        <a:rPr lang="ru-RU" sz="700" b="1" dirty="0" smtClean="0">
                          <a:solidFill>
                            <a:schemeClr val="tx1"/>
                          </a:solidFill>
                        </a:rPr>
                        <a:t>4.</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i="1" dirty="0" smtClean="0">
                          <a:solidFill>
                            <a:schemeClr val="tx1"/>
                          </a:solidFill>
                        </a:rPr>
                        <a:t>Состояние плеча балластной призмы</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600" b="1" dirty="0" smtClean="0">
                          <a:solidFill>
                            <a:schemeClr val="tx1"/>
                          </a:solidFill>
                        </a:rPr>
                        <a:t>Система</a:t>
                      </a:r>
                      <a:r>
                        <a:rPr lang="ru-RU" sz="600" b="1" baseline="0" dirty="0" smtClean="0">
                          <a:solidFill>
                            <a:schemeClr val="tx1"/>
                          </a:solidFill>
                        </a:rPr>
                        <a:t> пространственного сканирования</a:t>
                      </a:r>
                      <a:endParaRPr lang="ru-RU" sz="6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tx1"/>
                          </a:solidFill>
                          <a:effectLst/>
                          <a:uLnTx/>
                          <a:uFillTx/>
                          <a:latin typeface="+mn-lt"/>
                          <a:ea typeface="+mn-ea"/>
                          <a:cs typeface="+mn-cs"/>
                        </a:rPr>
                        <a:t>АДК-И «ЭРА»</a:t>
                      </a: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dirty="0" smtClean="0">
                          <a:solidFill>
                            <a:schemeClr val="tx1"/>
                          </a:solidFill>
                        </a:rPr>
                        <a:t>Ширина плеча балластной призмы</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dirty="0" smtClean="0">
                          <a:solidFill>
                            <a:schemeClr val="tx1"/>
                          </a:solidFill>
                        </a:rPr>
                        <a:t>Ширина плеча балластной призмы</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i="1" dirty="0" smtClean="0">
                          <a:solidFill>
                            <a:schemeClr val="tx1"/>
                          </a:solidFill>
                        </a:rPr>
                        <a:t>К</a:t>
                      </a:r>
                      <a:r>
                        <a:rPr lang="ru-RU" sz="500" b="1" i="1" dirty="0" smtClean="0">
                          <a:solidFill>
                            <a:schemeClr val="tx1"/>
                          </a:solidFill>
                        </a:rPr>
                        <a:t>бал.пр.</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ru-RU" sz="1000" dirty="0">
                        <a:solidFill>
                          <a:srgbClr val="002060"/>
                        </a:solidFill>
                      </a:endParaRPr>
                    </a:p>
                  </a:txBody>
                  <a:tcPr/>
                </a:tc>
              </a:tr>
              <a:tr h="547116">
                <a:tc>
                  <a:txBody>
                    <a:bodyPr/>
                    <a:lstStyle/>
                    <a:p>
                      <a:pPr algn="ctr"/>
                      <a:r>
                        <a:rPr lang="ru-RU" sz="700" b="1" dirty="0" smtClean="0">
                          <a:solidFill>
                            <a:schemeClr val="tx1"/>
                          </a:solidFill>
                        </a:rPr>
                        <a:t>5.</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Неподбитые и отрясенные</a:t>
                      </a:r>
                      <a:r>
                        <a:rPr lang="ru-RU" sz="700" b="1" i="1" baseline="0" dirty="0" smtClean="0">
                          <a:solidFill>
                            <a:schemeClr val="tx1"/>
                          </a:solidFill>
                        </a:rPr>
                        <a:t> шпалы</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smtClean="0">
                          <a:ln>
                            <a:noFill/>
                          </a:ln>
                          <a:solidFill>
                            <a:schemeClr val="tx1"/>
                          </a:solidFill>
                          <a:effectLst/>
                          <a:uLnTx/>
                          <a:uFillTx/>
                          <a:latin typeface="+mn-lt"/>
                          <a:ea typeface="+mn-ea"/>
                          <a:cs typeface="+mn-cs"/>
                        </a:rPr>
                        <a:t>Система измерения геометрии рельсовой колеи</a:t>
                      </a: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tx1"/>
                          </a:solidFill>
                          <a:effectLst/>
                          <a:uLnTx/>
                          <a:uFillTx/>
                          <a:latin typeface="+mn-lt"/>
                          <a:ea typeface="+mn-ea"/>
                          <a:cs typeface="+mn-cs"/>
                        </a:rPr>
                        <a:t>Все вагоны КВЛ-П</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tx1"/>
                          </a:solidFill>
                          <a:effectLst/>
                          <a:uLnTx/>
                          <a:uFillTx/>
                          <a:latin typeface="+mn-lt"/>
                          <a:ea typeface="+mn-ea"/>
                          <a:cs typeface="+mn-cs"/>
                        </a:rPr>
                        <a:t>АДК-И «ЭРА»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tx1"/>
                          </a:solidFill>
                          <a:effectLst/>
                          <a:uLnTx/>
                          <a:uFillTx/>
                          <a:latin typeface="+mn-lt"/>
                          <a:ea typeface="+mn-ea"/>
                          <a:cs typeface="+mn-cs"/>
                        </a:rPr>
                        <a:t>СПЛ-ЧС200</a:t>
                      </a: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Неровности пути в вертикальной плоскости</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dirty="0" smtClean="0">
                          <a:solidFill>
                            <a:schemeClr val="tx1"/>
                          </a:solidFill>
                        </a:rPr>
                        <a:t>Зазоры между нижней постелью шпалы и балластом</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sz="700" b="1" i="1" dirty="0" smtClean="0">
                          <a:solidFill>
                            <a:schemeClr val="tx1"/>
                          </a:solidFill>
                        </a:rPr>
                        <a:t>К</a:t>
                      </a:r>
                      <a:r>
                        <a:rPr lang="ru-RU" sz="500" b="1" i="1" dirty="0" smtClean="0">
                          <a:solidFill>
                            <a:schemeClr val="tx1"/>
                          </a:solidFill>
                        </a:rPr>
                        <a:t>неп.шп.</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algn="ctr"/>
                      <a:endParaRPr lang="ru-RU" sz="1000" dirty="0">
                        <a:solidFill>
                          <a:srgbClr val="002060"/>
                        </a:solidFill>
                      </a:endParaRPr>
                    </a:p>
                  </a:txBody>
                  <a:tcPr/>
                </a:tc>
              </a:tr>
              <a:tr h="404386">
                <a:tc>
                  <a:txBody>
                    <a:bodyPr/>
                    <a:lstStyle/>
                    <a:p>
                      <a:pPr algn="ctr"/>
                      <a:r>
                        <a:rPr lang="ru-RU" sz="700" b="1" dirty="0" smtClean="0">
                          <a:solidFill>
                            <a:schemeClr val="tx1"/>
                          </a:solidFill>
                        </a:rPr>
                        <a:t>6.</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i="1" dirty="0" smtClean="0">
                          <a:solidFill>
                            <a:schemeClr val="tx1"/>
                          </a:solidFill>
                        </a:rPr>
                        <a:t>Заполнение шпальных ящиков</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smtClean="0">
                          <a:ln>
                            <a:noFill/>
                          </a:ln>
                          <a:solidFill>
                            <a:schemeClr val="tx1"/>
                          </a:solidFill>
                          <a:effectLst/>
                          <a:uLnTx/>
                          <a:uFillTx/>
                          <a:latin typeface="+mn-lt"/>
                          <a:ea typeface="+mn-ea"/>
                          <a:cs typeface="+mn-cs"/>
                        </a:rPr>
                        <a:t>Система пространственного сканирования</a:t>
                      </a: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tx1"/>
                          </a:solidFill>
                          <a:effectLst/>
                          <a:uLnTx/>
                          <a:uFillTx/>
                          <a:latin typeface="+mn-lt"/>
                          <a:ea typeface="+mn-ea"/>
                          <a:cs typeface="+mn-cs"/>
                        </a:rPr>
                        <a:t>АДК-И «ЭРА»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700" b="1" i="0" u="none" strike="noStrike" kern="1200" cap="none" spc="0" normalizeH="0" baseline="0" noProof="0" dirty="0" smtClean="0">
                        <a:ln>
                          <a:noFill/>
                        </a:ln>
                        <a:solidFill>
                          <a:schemeClr val="tx1"/>
                        </a:solidFill>
                        <a:effectLst/>
                        <a:uLnTx/>
                        <a:uFillTx/>
                        <a:latin typeface="+mn-lt"/>
                        <a:ea typeface="+mn-ea"/>
                        <a:cs typeface="+mn-cs"/>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dirty="0" smtClean="0">
                          <a:solidFill>
                            <a:schemeClr val="tx1"/>
                          </a:solidFill>
                        </a:rPr>
                        <a:t>Расстояние</a:t>
                      </a:r>
                      <a:r>
                        <a:rPr lang="ru-RU" sz="700" b="1" baseline="0" dirty="0" smtClean="0">
                          <a:solidFill>
                            <a:schemeClr val="tx1"/>
                          </a:solidFill>
                        </a:rPr>
                        <a:t> от верха головки рельса до щебня</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dirty="0" smtClean="0">
                          <a:solidFill>
                            <a:schemeClr val="tx1"/>
                          </a:solidFill>
                        </a:rPr>
                        <a:t>Процент заполняемости балласта в шпальных ящиках</a:t>
                      </a:r>
                      <a:endParaRPr lang="ru-RU" sz="700" b="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700" b="1" i="1" dirty="0" smtClean="0">
                          <a:solidFill>
                            <a:schemeClr val="tx1"/>
                          </a:solidFill>
                        </a:rPr>
                        <a:t>К</a:t>
                      </a:r>
                      <a:r>
                        <a:rPr lang="ru-RU" sz="500" b="1" i="1" dirty="0" smtClean="0">
                          <a:solidFill>
                            <a:schemeClr val="tx1"/>
                          </a:solidFill>
                        </a:rPr>
                        <a:t>зап.ящ.</a:t>
                      </a:r>
                      <a:endParaRPr lang="ru-RU" sz="700" b="1" i="1" dirty="0">
                        <a:solidFill>
                          <a:schemeClr val="tx1"/>
                        </a:solidFill>
                      </a:endParaRPr>
                    </a:p>
                  </a:txBody>
                  <a:tcPr marL="91436" marR="91436" marT="34280" marB="342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ru-RU" sz="1000" dirty="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Факторы влияющие на формирование комплексного коэффициента </a:t>
            </a:r>
            <a:r>
              <a:rPr lang="ru-RU" altLang="ru-RU" sz="1600" dirty="0" err="1" smtClean="0">
                <a:solidFill>
                  <a:srgbClr val="990000"/>
                </a:solidFill>
                <a:latin typeface="Verdana" pitchFamily="34" charset="0"/>
              </a:rPr>
              <a:t>Кк</a:t>
            </a:r>
            <a:endParaRPr lang="ru-RU" altLang="ru-RU" sz="1600" dirty="0">
              <a:solidFill>
                <a:srgbClr val="990000"/>
              </a:solidFill>
              <a:latin typeface="Verdana" pitchFamily="34" charset="0"/>
            </a:endParaRPr>
          </a:p>
        </p:txBody>
      </p:sp>
      <p:pic>
        <p:nvPicPr>
          <p:cNvPr id="9224" name="Picture 8"/>
          <p:cNvPicPr>
            <a:picLocks noChangeAspect="1" noChangeArrowheads="1"/>
          </p:cNvPicPr>
          <p:nvPr/>
        </p:nvPicPr>
        <p:blipFill>
          <a:blip r:embed="rId3" cstate="print"/>
          <a:srcRect/>
          <a:stretch>
            <a:fillRect/>
          </a:stretch>
        </p:blipFill>
        <p:spPr bwMode="auto">
          <a:xfrm>
            <a:off x="1187623" y="771550"/>
            <a:ext cx="6861001" cy="3960440"/>
          </a:xfrm>
          <a:prstGeom prst="rect">
            <a:avLst/>
          </a:prstGeom>
          <a:noFill/>
          <a:ln w="9525">
            <a:noFill/>
            <a:miter lim="800000"/>
            <a:headEnd/>
            <a:tailEnd/>
          </a:ln>
        </p:spPr>
      </p:pic>
      <p:cxnSp>
        <p:nvCxnSpPr>
          <p:cNvPr id="12" name="Прямая соединительная линия 11"/>
          <p:cNvCxnSpPr/>
          <p:nvPr/>
        </p:nvCxnSpPr>
        <p:spPr>
          <a:xfrm>
            <a:off x="2195736" y="3939902"/>
            <a:ext cx="1584176" cy="0"/>
          </a:xfrm>
          <a:prstGeom prst="line">
            <a:avLst/>
          </a:prstGeom>
          <a:ln w="38100">
            <a:solidFill>
              <a:srgbClr val="0066A1"/>
            </a:solidFill>
            <a:prstDash val="sys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195736" y="4371950"/>
            <a:ext cx="1584176" cy="0"/>
          </a:xfrm>
          <a:prstGeom prst="line">
            <a:avLst/>
          </a:prstGeom>
          <a:ln w="38100">
            <a:solidFill>
              <a:srgbClr val="0066A1"/>
            </a:solidFill>
            <a:prstDash val="sys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3779912" y="3939902"/>
            <a:ext cx="0" cy="432048"/>
          </a:xfrm>
          <a:prstGeom prst="line">
            <a:avLst/>
          </a:prstGeom>
          <a:ln w="38100">
            <a:solidFill>
              <a:srgbClr val="0066A1"/>
            </a:solidFill>
            <a:prstDash val="sys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195736" y="3939902"/>
            <a:ext cx="0" cy="432048"/>
          </a:xfrm>
          <a:prstGeom prst="line">
            <a:avLst/>
          </a:prstGeom>
          <a:ln w="38100">
            <a:solidFill>
              <a:srgbClr val="0066A1"/>
            </a:solidFill>
            <a:prstDash val="sysDash"/>
          </a:ln>
        </p:spPr>
        <p:style>
          <a:lnRef idx="1">
            <a:schemeClr val="accent1"/>
          </a:lnRef>
          <a:fillRef idx="0">
            <a:schemeClr val="accent1"/>
          </a:fillRef>
          <a:effectRef idx="0">
            <a:schemeClr val="accent1"/>
          </a:effectRef>
          <a:fontRef idx="minor">
            <a:schemeClr val="tx1"/>
          </a:fontRef>
        </p:style>
      </p:cxnSp>
      <p:sp>
        <p:nvSpPr>
          <p:cNvPr id="18" name="Стрелка вправо 17"/>
          <p:cNvSpPr/>
          <p:nvPr/>
        </p:nvSpPr>
        <p:spPr>
          <a:xfrm rot="20139393">
            <a:off x="1234422" y="4404583"/>
            <a:ext cx="871239" cy="65606"/>
          </a:xfrm>
          <a:prstGeom prst="rightArrow">
            <a:avLst/>
          </a:prstGeom>
          <a:solidFill>
            <a:srgbClr val="0066A1"/>
          </a:solidFill>
          <a:ln>
            <a:solidFill>
              <a:srgbClr val="00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83568" y="4227934"/>
            <a:ext cx="502061" cy="584775"/>
          </a:xfrm>
          <a:prstGeom prst="rect">
            <a:avLst/>
          </a:prstGeom>
          <a:noFill/>
        </p:spPr>
        <p:txBody>
          <a:bodyPr wrap="none" rtlCol="0">
            <a:spAutoFit/>
          </a:bodyPr>
          <a:lstStyle/>
          <a:p>
            <a:r>
              <a:rPr lang="ru-RU" sz="3200" dirty="0" err="1" smtClean="0">
                <a:solidFill>
                  <a:srgbClr val="0066A1"/>
                </a:solidFill>
              </a:rPr>
              <a:t>К</a:t>
            </a:r>
            <a:r>
              <a:rPr lang="ru-RU" sz="1600" dirty="0" err="1" smtClean="0">
                <a:solidFill>
                  <a:srgbClr val="0066A1"/>
                </a:solidFill>
              </a:rPr>
              <a:t>к</a:t>
            </a:r>
            <a:endParaRPr lang="ru-RU" sz="1600" dirty="0">
              <a:solidFill>
                <a:srgbClr val="0066A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Выходные формы по итогам анализа бесстыкового пути в программе КАПС БП</a:t>
            </a:r>
            <a:endParaRPr lang="ru-RU" altLang="ru-RU" sz="1600" dirty="0">
              <a:solidFill>
                <a:srgbClr val="990000"/>
              </a:solidFill>
              <a:latin typeface="Verdana" pitchFamily="34" charset="0"/>
            </a:endParaRPr>
          </a:p>
        </p:txBody>
      </p:sp>
      <p:pic>
        <p:nvPicPr>
          <p:cNvPr id="11270" name="Picture 6"/>
          <p:cNvPicPr>
            <a:picLocks noChangeAspect="1" noChangeArrowheads="1"/>
          </p:cNvPicPr>
          <p:nvPr/>
        </p:nvPicPr>
        <p:blipFill>
          <a:blip r:embed="rId3" cstate="print"/>
          <a:srcRect/>
          <a:stretch>
            <a:fillRect/>
          </a:stretch>
        </p:blipFill>
        <p:spPr bwMode="auto">
          <a:xfrm>
            <a:off x="92930" y="843558"/>
            <a:ext cx="8583525"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Состояние пути в плане</a:t>
            </a:r>
            <a:endParaRPr lang="ru-RU" altLang="ru-RU" sz="1600" dirty="0">
              <a:solidFill>
                <a:srgbClr val="990000"/>
              </a:solidFill>
              <a:latin typeface="Verdana" pitchFamily="34" charset="0"/>
            </a:endParaRPr>
          </a:p>
        </p:txBody>
      </p:sp>
      <p:pic>
        <p:nvPicPr>
          <p:cNvPr id="62466" name="Picture 2"/>
          <p:cNvPicPr>
            <a:picLocks noChangeAspect="1" noChangeArrowheads="1"/>
          </p:cNvPicPr>
          <p:nvPr/>
        </p:nvPicPr>
        <p:blipFill>
          <a:blip r:embed="rId3" cstate="print"/>
          <a:srcRect/>
          <a:stretch>
            <a:fillRect/>
          </a:stretch>
        </p:blipFill>
        <p:spPr bwMode="auto">
          <a:xfrm>
            <a:off x="5292080" y="771550"/>
            <a:ext cx="3568700" cy="4032448"/>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a:stretch>
            <a:fillRect/>
          </a:stretch>
        </p:blipFill>
        <p:spPr bwMode="auto">
          <a:xfrm>
            <a:off x="323528" y="869950"/>
            <a:ext cx="4457700" cy="3934048"/>
          </a:xfrm>
          <a:prstGeom prst="rect">
            <a:avLst/>
          </a:prstGeom>
          <a:noFill/>
          <a:ln w="9525">
            <a:noFill/>
            <a:miter lim="800000"/>
            <a:headEnd/>
            <a:tailEnd/>
          </a:ln>
        </p:spPr>
      </p:pic>
      <p:sp>
        <p:nvSpPr>
          <p:cNvPr id="6" name="Стрелка вверх 5"/>
          <p:cNvSpPr/>
          <p:nvPr/>
        </p:nvSpPr>
        <p:spPr>
          <a:xfrm flipH="1">
            <a:off x="7236296" y="2067694"/>
            <a:ext cx="98297" cy="144016"/>
          </a:xfrm>
          <a:prstGeom prst="up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верх 6"/>
          <p:cNvSpPr/>
          <p:nvPr/>
        </p:nvSpPr>
        <p:spPr>
          <a:xfrm flipH="1">
            <a:off x="7308304" y="3003798"/>
            <a:ext cx="144016" cy="216024"/>
          </a:xfrm>
          <a:prstGeom prst="up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верх 7"/>
          <p:cNvSpPr/>
          <p:nvPr/>
        </p:nvSpPr>
        <p:spPr>
          <a:xfrm flipH="1">
            <a:off x="7236295" y="3795886"/>
            <a:ext cx="144016" cy="432048"/>
          </a:xfrm>
          <a:prstGeom prst="up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6804248" y="2139702"/>
            <a:ext cx="432048" cy="360040"/>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6876256" y="3075806"/>
            <a:ext cx="432048" cy="360040"/>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6804248" y="3795886"/>
            <a:ext cx="432048" cy="360040"/>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процесс 11"/>
          <p:cNvSpPr/>
          <p:nvPr/>
        </p:nvSpPr>
        <p:spPr>
          <a:xfrm>
            <a:off x="3995936" y="2859782"/>
            <a:ext cx="72008" cy="7200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771800" y="3003798"/>
            <a:ext cx="144016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42938"/>
          </a:xfrm>
          <a:prstGeom prst="rect">
            <a:avLst/>
          </a:prstGeom>
          <a:solidFill>
            <a:srgbClr val="969696">
              <a:alpha val="32941"/>
            </a:srgbClr>
          </a:solidFill>
          <a:ln w="9525">
            <a:noFill/>
            <a:miter lim="800000"/>
            <a:headEnd/>
            <a:tailEnd/>
          </a:ln>
        </p:spPr>
        <p:txBody>
          <a:bodyPr wrap="none" anchor="ctr"/>
          <a:lstStyle/>
          <a:p>
            <a:pPr algn="ctr" eaLnBrk="0" hangingPunct="0"/>
            <a:r>
              <a:rPr lang="ru-RU" altLang="ru-RU" sz="1600" dirty="0" smtClean="0">
                <a:solidFill>
                  <a:srgbClr val="990000"/>
                </a:solidFill>
                <a:latin typeface="Verdana" pitchFamily="34" charset="0"/>
              </a:rPr>
              <a:t>Угон рельсовых плетей</a:t>
            </a:r>
            <a:endParaRPr lang="ru-RU" altLang="ru-RU" sz="1600" dirty="0">
              <a:solidFill>
                <a:srgbClr val="990000"/>
              </a:solidFill>
              <a:latin typeface="Verdana" pitchFamily="34" charset="0"/>
            </a:endParaRPr>
          </a:p>
        </p:txBody>
      </p:sp>
      <p:pic>
        <p:nvPicPr>
          <p:cNvPr id="63490" name="Picture 2"/>
          <p:cNvPicPr>
            <a:picLocks noChangeAspect="1" noChangeArrowheads="1"/>
          </p:cNvPicPr>
          <p:nvPr/>
        </p:nvPicPr>
        <p:blipFill>
          <a:blip r:embed="rId3" cstate="print"/>
          <a:srcRect/>
          <a:stretch>
            <a:fillRect/>
          </a:stretch>
        </p:blipFill>
        <p:spPr bwMode="auto">
          <a:xfrm>
            <a:off x="827584" y="771550"/>
            <a:ext cx="7488832" cy="3999334"/>
          </a:xfrm>
          <a:prstGeom prst="rect">
            <a:avLst/>
          </a:prstGeom>
          <a:noFill/>
          <a:ln w="9525">
            <a:noFill/>
            <a:miter lim="800000"/>
            <a:headEnd/>
            <a:tailEnd/>
          </a:ln>
        </p:spPr>
      </p:pic>
      <p:cxnSp>
        <p:nvCxnSpPr>
          <p:cNvPr id="5" name="Прямая соединительная линия 4"/>
          <p:cNvCxnSpPr/>
          <p:nvPr/>
        </p:nvCxnSpPr>
        <p:spPr>
          <a:xfrm>
            <a:off x="4355976" y="3651870"/>
            <a:ext cx="864096"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Блок-схема: процесс 5"/>
          <p:cNvSpPr/>
          <p:nvPr/>
        </p:nvSpPr>
        <p:spPr>
          <a:xfrm>
            <a:off x="4067944" y="3435846"/>
            <a:ext cx="360040" cy="216024"/>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491" name="Picture 3"/>
          <p:cNvPicPr>
            <a:picLocks noChangeAspect="1" noChangeArrowheads="1"/>
          </p:cNvPicPr>
          <p:nvPr/>
        </p:nvPicPr>
        <p:blipFill>
          <a:blip r:embed="rId4" cstate="print"/>
          <a:srcRect/>
          <a:stretch>
            <a:fillRect/>
          </a:stretch>
        </p:blipFill>
        <p:spPr bwMode="auto">
          <a:xfrm>
            <a:off x="5076056" y="4083918"/>
            <a:ext cx="685800" cy="523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7064</TotalTime>
  <Words>2855</Words>
  <Application>Microsoft Office PowerPoint</Application>
  <PresentationFormat>Экран (16:9)</PresentationFormat>
  <Paragraphs>219</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PCH36_BaruevAM</cp:lastModifiedBy>
  <cp:revision>346</cp:revision>
  <cp:lastPrinted>2017-01-16T06:49:25Z</cp:lastPrinted>
  <dcterms:created xsi:type="dcterms:W3CDTF">2011-05-23T14:04:51Z</dcterms:created>
  <dcterms:modified xsi:type="dcterms:W3CDTF">2019-06-13T14:42:10Z</dcterms:modified>
</cp:coreProperties>
</file>